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99" r:id="rId2"/>
    <p:sldId id="462" r:id="rId3"/>
    <p:sldId id="517" r:id="rId4"/>
    <p:sldId id="518" r:id="rId5"/>
    <p:sldId id="519" r:id="rId6"/>
  </p:sldIdLst>
  <p:sldSz cx="9144000" cy="6858000" type="screen4x3"/>
  <p:notesSz cx="7104063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HG創英角ﾎﾟｯﾌﾟ体" panose="040B0A09000000000000" pitchFamily="49" charset="-128"/>
        <a:ea typeface="HG創英角ﾎﾟｯﾌﾟ体" panose="040B0A09000000000000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豊橋市役所" initials="T" lastIdx="0" clrIdx="0">
    <p:extLst>
      <p:ext uri="{19B8F6BF-5375-455C-9EA6-DF929625EA0E}">
        <p15:presenceInfo xmlns:p15="http://schemas.microsoft.com/office/powerpoint/2012/main" userId="豊橋市役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6699FF"/>
    <a:srgbClr val="F8F8F8"/>
    <a:srgbClr val="CCFF99"/>
    <a:srgbClr val="99FFCC"/>
    <a:srgbClr val="FF9999"/>
    <a:srgbClr val="99FF66"/>
    <a:srgbClr val="FFCC66"/>
    <a:srgbClr val="66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73976" autoAdjust="0"/>
  </p:normalViewPr>
  <p:slideViewPr>
    <p:cSldViewPr>
      <p:cViewPr varScale="1">
        <p:scale>
          <a:sx n="82" d="100"/>
          <a:sy n="82" d="100"/>
        </p:scale>
        <p:origin x="2118" y="90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4032" y="90"/>
      </p:cViewPr>
      <p:guideLst>
        <p:guide orient="horz" pos="3225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78206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>
            <a:lvl1pPr algn="l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7522" y="0"/>
            <a:ext cx="307654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>
            <a:lvl1pPr algn="r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722968"/>
            <a:ext cx="3078206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b" anchorCtr="0" compatLnSpc="1">
            <a:prstTxWarp prst="textNoShape">
              <a:avLst/>
            </a:prstTxWarp>
          </a:bodyPr>
          <a:lstStyle>
            <a:lvl1pPr algn="l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7522" y="9722968"/>
            <a:ext cx="307654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b" anchorCtr="0" compatLnSpc="1">
            <a:prstTxWarp prst="textNoShape">
              <a:avLst/>
            </a:prstTxWarp>
          </a:bodyPr>
          <a:lstStyle>
            <a:lvl1pPr algn="r" defTabSz="954327" eaLnBrk="1" hangingPunct="1">
              <a:defRPr sz="13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5A049538-B6A8-41A9-A0C6-E651152D323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960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78206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>
            <a:lvl1pPr algn="l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7522" y="0"/>
            <a:ext cx="307654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>
            <a:lvl1pPr algn="r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97" y="4861484"/>
            <a:ext cx="5212076" cy="46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2968"/>
            <a:ext cx="3078206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b" anchorCtr="0" compatLnSpc="1">
            <a:prstTxWarp prst="textNoShape">
              <a:avLst/>
            </a:prstTxWarp>
          </a:bodyPr>
          <a:lstStyle>
            <a:lvl1pPr algn="l" defTabSz="954327" eaLnBrk="1" hangingPunct="1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7522" y="9722968"/>
            <a:ext cx="307654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6" tIns="47675" rIns="95356" bIns="47675" numCol="1" anchor="b" anchorCtr="0" compatLnSpc="1">
            <a:prstTxWarp prst="textNoShape">
              <a:avLst/>
            </a:prstTxWarp>
          </a:bodyPr>
          <a:lstStyle>
            <a:lvl1pPr algn="r" defTabSz="954327" eaLnBrk="1" hangingPunct="1">
              <a:defRPr sz="13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F2E6A0B5-F092-43DB-BB35-D0DBBB9130A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4401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>
              <a:defRPr/>
            </a:pPr>
            <a:fld id="{E4273E7E-763F-4D7C-B1F7-D7D3A8FD46FE}" type="slidenum">
              <a:rPr lang="en-US" altLang="ja-JP" sz="13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pPr>
                <a:defRPr/>
              </a:pPr>
              <a:t>1</a:t>
            </a:fld>
            <a:endParaRPr lang="en-US" altLang="ja-JP" sz="13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50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>
              <a:defRPr/>
            </a:pPr>
            <a:fld id="{E4273E7E-763F-4D7C-B1F7-D7D3A8FD46FE}" type="slidenum">
              <a:rPr lang="en-US" altLang="ja-JP" sz="13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pPr>
                <a:defRPr/>
              </a:pPr>
              <a:t>2</a:t>
            </a:fld>
            <a:endParaRPr lang="en-US" altLang="ja-JP" sz="13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19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9A8773DC-32F5-493B-A2EB-6D06ED4F4430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3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34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F039F79A-BB31-41B7-A744-2FD45BE03587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4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8100" cy="3838575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79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68720" indent="-295663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82642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55707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128761" indent="-236532" defTabSz="954327"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60181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3074878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547936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4020993" indent="-236532" defTabSz="954327" eaLnBrk="0" fontAlgn="base" hangingPunct="0">
              <a:spcBef>
                <a:spcPct val="0"/>
              </a:spcBef>
              <a:spcAft>
                <a:spcPct val="0"/>
              </a:spcAft>
              <a:defRPr kumimoji="1" sz="41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fld id="{DE001A2B-A435-4F7F-800D-35E9A0417EFA}" type="slidenum">
              <a:rPr lang="en-US" altLang="ja-JP" sz="13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/>
              <a:t>5</a:t>
            </a:fld>
            <a:endParaRPr lang="en-US" altLang="ja-JP" sz="13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8100" cy="3838575"/>
          </a:xfrm>
          <a:solidFill>
            <a:srgbClr val="FFFFFF"/>
          </a:solidFill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87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F775E-6CDE-4A4C-AE07-D3C1DFD62BE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29563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F15D3-14A9-4620-B5C9-04BC2A2EFE9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69429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46BBF-FDF3-4FE6-860A-AFE1F9E5E69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6721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D57F0-CC1A-4D80-B402-F4A7F726357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6141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128ED-8E6D-4DDA-B766-2E7EBE609EB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93438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9571E-ADCB-4AFB-AC54-BDC55B8BB5E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30144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C384E-051E-4DFA-A583-89E7A6C580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61721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33692-400B-49E2-829B-32955147FF7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16547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1223B-EFED-4D0C-9055-C51ADBD33A8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49776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81C04-AE80-463D-88AD-6D09871F1C9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66895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18AD9-72DA-4CE5-B5E2-78A8D726B81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91135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BE7F8E4D-4D58-441B-A8FD-5E3545E1622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5"/>
          <p:cNvSpPr txBox="1"/>
          <p:nvPr/>
        </p:nvSpPr>
        <p:spPr>
          <a:xfrm>
            <a:off x="2916238" y="3284538"/>
            <a:ext cx="828675" cy="2873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　　　　　　はっこう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メタン発酵</a:t>
            </a:r>
          </a:p>
        </p:txBody>
      </p:sp>
      <p:sp>
        <p:nvSpPr>
          <p:cNvPr id="12" name="テキスト ボックス 97"/>
          <p:cNvSpPr txBox="1"/>
          <p:nvPr/>
        </p:nvSpPr>
        <p:spPr>
          <a:xfrm>
            <a:off x="5591175" y="2308225"/>
            <a:ext cx="700088" cy="2857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ガス発電</a:t>
            </a:r>
          </a:p>
        </p:txBody>
      </p:sp>
      <p:sp>
        <p:nvSpPr>
          <p:cNvPr id="19475" name="AutoShape 4"/>
          <p:cNvSpPr>
            <a:spLocks noChangeArrowheads="1"/>
          </p:cNvSpPr>
          <p:nvPr/>
        </p:nvSpPr>
        <p:spPr bwMode="auto">
          <a:xfrm>
            <a:off x="467544" y="1016955"/>
            <a:ext cx="5329238" cy="647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295" tIns="8890" rIns="74295" bIns="8890" anchor="ctr"/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すてるものから使えるものへ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720837" y="1664655"/>
            <a:ext cx="3672308" cy="4176668"/>
            <a:chOff x="2690361" y="2557136"/>
            <a:chExt cx="3889319" cy="442347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62" t="10849" r="18021" b="4954"/>
            <a:stretch/>
          </p:blipFill>
          <p:spPr>
            <a:xfrm>
              <a:off x="2690361" y="2927131"/>
              <a:ext cx="3736897" cy="40534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テキスト ボックス 100"/>
            <p:cNvSpPr txBox="1"/>
            <p:nvPr/>
          </p:nvSpPr>
          <p:spPr>
            <a:xfrm>
              <a:off x="2762017" y="2557136"/>
              <a:ext cx="3817664" cy="2832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豊橋市バイオマス利活用センター</a:t>
              </a:r>
            </a:p>
          </p:txBody>
        </p:sp>
      </p:grpSp>
      <p:pic>
        <p:nvPicPr>
          <p:cNvPr id="18" name="Picture 24" descr="syorisui1">
            <a:extLst>
              <a:ext uri="{FF2B5EF4-FFF2-40B4-BE49-F238E27FC236}">
                <a16:creationId xmlns:a16="http://schemas.microsoft.com/office/drawing/2014/main" id="{387A5F9D-1675-7370-8911-0E2ABD17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28" y="2504008"/>
            <a:ext cx="4751387" cy="3346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00">
            <a:extLst>
              <a:ext uri="{FF2B5EF4-FFF2-40B4-BE49-F238E27FC236}">
                <a16:creationId xmlns:a16="http://schemas.microsoft.com/office/drawing/2014/main" id="{6C9DDB80-6F80-5762-4371-CB5D1DDB2E0D}"/>
              </a:ext>
            </a:extLst>
          </p:cNvPr>
          <p:cNvSpPr txBox="1"/>
          <p:nvPr/>
        </p:nvSpPr>
        <p:spPr>
          <a:xfrm>
            <a:off x="4814556" y="2125268"/>
            <a:ext cx="3604650" cy="26747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処理水のリサイクル</a:t>
            </a:r>
          </a:p>
        </p:txBody>
      </p:sp>
    </p:spTree>
    <p:extLst>
      <p:ext uri="{BB962C8B-B14F-4D97-AF65-F5344CB8AC3E}">
        <p14:creationId xmlns:p14="http://schemas.microsoft.com/office/powerpoint/2010/main" val="11422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clrChange>
              <a:clrFrom>
                <a:srgbClr val="D5DFD7"/>
              </a:clrFrom>
              <a:clrTo>
                <a:srgbClr val="D5DFD7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6770726" y="5111479"/>
            <a:ext cx="2067023" cy="1500469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6365486" y="2143150"/>
            <a:ext cx="2721944" cy="449012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15299" y="2180495"/>
            <a:ext cx="2721944" cy="4490127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" name="テキスト ボックス 95"/>
          <p:cNvSpPr txBox="1"/>
          <p:nvPr/>
        </p:nvSpPr>
        <p:spPr>
          <a:xfrm>
            <a:off x="2916238" y="3284538"/>
            <a:ext cx="828675" cy="2873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　　　　　　はっこう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メタン発酵</a:t>
            </a:r>
          </a:p>
        </p:txBody>
      </p:sp>
      <p:sp>
        <p:nvSpPr>
          <p:cNvPr id="12" name="テキスト ボックス 97"/>
          <p:cNvSpPr txBox="1"/>
          <p:nvPr/>
        </p:nvSpPr>
        <p:spPr>
          <a:xfrm>
            <a:off x="5591175" y="2308225"/>
            <a:ext cx="700088" cy="2857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ガス発電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6" y="5056483"/>
            <a:ext cx="1507852" cy="144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0"/>
          <a:stretch/>
        </p:blipFill>
        <p:spPr>
          <a:xfrm>
            <a:off x="836844" y="2924944"/>
            <a:ext cx="1440000" cy="14843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94" y="2773008"/>
            <a:ext cx="1663125" cy="1852359"/>
          </a:xfrm>
          <a:prstGeom prst="rect">
            <a:avLst/>
          </a:prstGeom>
        </p:spPr>
      </p:pic>
      <p:sp>
        <p:nvSpPr>
          <p:cNvPr id="33" name="テキスト ボックス 98"/>
          <p:cNvSpPr txBox="1"/>
          <p:nvPr/>
        </p:nvSpPr>
        <p:spPr>
          <a:xfrm>
            <a:off x="783421" y="2287304"/>
            <a:ext cx="1391334" cy="6720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　　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  おで</a:t>
            </a:r>
            <a:r>
              <a:rPr kumimoji="1" lang="ja-JP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い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下水汚泥</a:t>
            </a:r>
          </a:p>
        </p:txBody>
      </p:sp>
      <p:sp>
        <p:nvSpPr>
          <p:cNvPr id="34" name="テキスト ボックス 100"/>
          <p:cNvSpPr txBox="1"/>
          <p:nvPr/>
        </p:nvSpPr>
        <p:spPr>
          <a:xfrm>
            <a:off x="1008659" y="4531821"/>
            <a:ext cx="932823" cy="64161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生ごみ</a:t>
            </a:r>
          </a:p>
        </p:txBody>
      </p:sp>
      <p:sp>
        <p:nvSpPr>
          <p:cNvPr id="35" name="テキスト ボックス 16"/>
          <p:cNvSpPr txBox="1">
            <a:spLocks noChangeArrowheads="1"/>
          </p:cNvSpPr>
          <p:nvPr/>
        </p:nvSpPr>
        <p:spPr bwMode="auto">
          <a:xfrm>
            <a:off x="6894894" y="4809643"/>
            <a:ext cx="165561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たんかねんりょう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炭化燃料</a:t>
            </a:r>
          </a:p>
        </p:txBody>
      </p:sp>
      <p:sp>
        <p:nvSpPr>
          <p:cNvPr id="36" name="テキスト ボックス 18"/>
          <p:cNvSpPr txBox="1">
            <a:spLocks noChangeArrowheads="1"/>
          </p:cNvSpPr>
          <p:nvPr/>
        </p:nvSpPr>
        <p:spPr bwMode="auto">
          <a:xfrm>
            <a:off x="7165821" y="2315128"/>
            <a:ext cx="115678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電　気  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1694473" y="1626876"/>
            <a:ext cx="5931880" cy="4926953"/>
            <a:chOff x="1648014" y="1880075"/>
            <a:chExt cx="5931880" cy="4926953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2797349" y="2385851"/>
              <a:ext cx="3672309" cy="4176668"/>
              <a:chOff x="2690361" y="2557136"/>
              <a:chExt cx="3889320" cy="4423478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62" t="10849" r="18021" b="4954"/>
              <a:stretch/>
            </p:blipFill>
            <p:spPr>
              <a:xfrm>
                <a:off x="2690361" y="2927131"/>
                <a:ext cx="3736897" cy="405348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5" name="テキスト ボックス 100"/>
              <p:cNvSpPr txBox="1"/>
              <p:nvPr/>
            </p:nvSpPr>
            <p:spPr>
              <a:xfrm>
                <a:off x="2762017" y="2557136"/>
                <a:ext cx="3817664" cy="28328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  <a:cs typeface="+mn-cs"/>
                  </a:rPr>
                  <a:t>豊橋市バイオマス利活用センター</a:t>
                </a:r>
              </a:p>
            </p:txBody>
          </p:sp>
        </p:grpSp>
        <p:sp>
          <p:nvSpPr>
            <p:cNvPr id="8" name="環状矢印 7"/>
            <p:cNvSpPr/>
            <p:nvPr/>
          </p:nvSpPr>
          <p:spPr>
            <a:xfrm rot="10800000" flipH="1">
              <a:off x="1648014" y="1880075"/>
              <a:ext cx="5931880" cy="4926953"/>
            </a:xfrm>
            <a:prstGeom prst="circularArrow">
              <a:avLst>
                <a:gd name="adj1" fmla="val 8022"/>
                <a:gd name="adj2" fmla="val 1142319"/>
                <a:gd name="adj3" fmla="val 18680321"/>
                <a:gd name="adj4" fmla="val 12860817"/>
                <a:gd name="adj5" fmla="val 12500"/>
              </a:avLst>
            </a:prstGeom>
            <a:solidFill>
              <a:srgbClr val="FFFF00"/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 rot="428796">
            <a:off x="5771783" y="180074"/>
            <a:ext cx="3101627" cy="2272620"/>
            <a:chOff x="6070131" y="469921"/>
            <a:chExt cx="2653117" cy="1841077"/>
          </a:xfrm>
        </p:grpSpPr>
        <p:sp>
          <p:nvSpPr>
            <p:cNvPr id="16" name="爆発 2 15"/>
            <p:cNvSpPr/>
            <p:nvPr/>
          </p:nvSpPr>
          <p:spPr>
            <a:xfrm rot="992464">
              <a:off x="6070131" y="469921"/>
              <a:ext cx="2653117" cy="1841077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230582" y="995860"/>
              <a:ext cx="2397569" cy="77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　　</a:t>
              </a:r>
              <a:r>
                <a:rPr lang="ja-JP" altLang="en-US" sz="2800" noProof="0" dirty="0" smtClean="0">
                  <a:solidFill>
                    <a:srgbClr val="0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すべ</a:t>
              </a:r>
              <a:r>
                <a:rPr lang="ja-JP" altLang="en-US" sz="2800" noProof="0" dirty="0">
                  <a:solidFill>
                    <a:srgbClr val="0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エネルギー化！</a:t>
              </a:r>
            </a:p>
          </p:txBody>
        </p:sp>
      </p:grpSp>
      <p:sp>
        <p:nvSpPr>
          <p:cNvPr id="18" name="Rectangle 7">
            <a:extLst>
              <a:ext uri="{FF2B5EF4-FFF2-40B4-BE49-F238E27FC236}">
                <a16:creationId xmlns:a16="http://schemas.microsoft.com/office/drawing/2014/main" id="{D8B9BC85-2256-9A2C-E517-D4667F0EF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99" y="215050"/>
            <a:ext cx="5652036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4000" kern="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バイオマス利活用センター</a:t>
            </a:r>
            <a:endParaRPr lang="ja-JP" altLang="en-US" sz="4000" kern="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8B9BC85-2256-9A2C-E517-D4667F0EF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99" y="1346757"/>
            <a:ext cx="5652036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3200" kern="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なにをして</a:t>
            </a:r>
            <a:r>
              <a:rPr lang="ja-JP" altLang="en-US" sz="3200" kern="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いる</a:t>
            </a:r>
            <a:r>
              <a:rPr lang="ja-JP" altLang="en-US" sz="3200" kern="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の？</a:t>
            </a:r>
          </a:p>
        </p:txBody>
      </p:sp>
      <p:sp>
        <p:nvSpPr>
          <p:cNvPr id="14" name="二等辺三角形 13"/>
          <p:cNvSpPr/>
          <p:nvPr/>
        </p:nvSpPr>
        <p:spPr bwMode="auto">
          <a:xfrm rot="19152660">
            <a:off x="359045" y="5445245"/>
            <a:ext cx="1060704" cy="914400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03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0" y="5411788"/>
            <a:ext cx="10795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ja-JP" altLang="en-US" sz="880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33795" name="タイトル 1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ja-JP" altLang="en-US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～クイズ～</a:t>
            </a:r>
          </a:p>
        </p:txBody>
      </p:sp>
      <p:pic>
        <p:nvPicPr>
          <p:cNvPr id="33796" name="コンテンツ プレースホルダ 4" descr="クマムシ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060575"/>
            <a:ext cx="2479675" cy="1871663"/>
          </a:xfrm>
        </p:spPr>
      </p:pic>
      <p:sp>
        <p:nvSpPr>
          <p:cNvPr id="33797" name="テキスト ボックス 3"/>
          <p:cNvSpPr txBox="1">
            <a:spLocks noChangeArrowheads="1"/>
          </p:cNvSpPr>
          <p:nvPr/>
        </p:nvSpPr>
        <p:spPr bwMode="auto">
          <a:xfrm>
            <a:off x="22225" y="1052513"/>
            <a:ext cx="9121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ja-JP" altLang="en-US" sz="2800"/>
              <a:t>牛乳ビン</a:t>
            </a:r>
            <a:r>
              <a:rPr lang="en-US" altLang="ja-JP" sz="2800"/>
              <a:t>1</a:t>
            </a:r>
            <a:r>
              <a:rPr lang="ja-JP" altLang="en-US" sz="2800"/>
              <a:t>本</a:t>
            </a:r>
            <a:r>
              <a:rPr lang="en-US" altLang="ja-JP" sz="2800"/>
              <a:t>(200mL)</a:t>
            </a:r>
            <a:r>
              <a:rPr lang="ja-JP" altLang="en-US" sz="2800"/>
              <a:t>に反応タンクの水を入れると、</a:t>
            </a:r>
            <a:endParaRPr lang="en-US" altLang="ja-JP" sz="2800"/>
          </a:p>
          <a:p>
            <a:pPr algn="ctr" eaLnBrk="1" hangingPunct="1"/>
            <a:r>
              <a:rPr lang="ja-JP" altLang="en-US" sz="2800"/>
              <a:t>微生物は何ひき入ると思いますか？</a:t>
            </a:r>
          </a:p>
        </p:txBody>
      </p:sp>
      <p:pic>
        <p:nvPicPr>
          <p:cNvPr id="33798" name="図 5" descr="エピスティリス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24479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テキスト ボックス 6"/>
          <p:cNvSpPr txBox="1">
            <a:spLocks noChangeArrowheads="1"/>
          </p:cNvSpPr>
          <p:nvPr/>
        </p:nvSpPr>
        <p:spPr bwMode="auto">
          <a:xfrm>
            <a:off x="250825" y="3933825"/>
            <a:ext cx="88931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eaLnBrk="1" hangingPunct="1"/>
            <a:r>
              <a:rPr lang="ja-JP" altLang="en-US" sz="3200" dirty="0"/>
              <a:t>➊ 約</a:t>
            </a:r>
            <a:r>
              <a:rPr lang="en-US" altLang="ja-JP" sz="3200" dirty="0"/>
              <a:t>1000</a:t>
            </a:r>
            <a:r>
              <a:rPr lang="ja-JP" altLang="en-US" sz="3200" dirty="0"/>
              <a:t>万ひき（豊橋市の人口の</a:t>
            </a:r>
            <a:r>
              <a:rPr lang="ja-JP" altLang="en-US" sz="3200" dirty="0" smtClean="0"/>
              <a:t>約</a:t>
            </a:r>
            <a:r>
              <a:rPr lang="en-US" altLang="ja-JP" sz="3200" dirty="0" smtClean="0"/>
              <a:t>27</a:t>
            </a:r>
            <a:r>
              <a:rPr lang="ja-JP" altLang="en-US" sz="3200" dirty="0" smtClean="0"/>
              <a:t>倍</a:t>
            </a:r>
            <a:r>
              <a:rPr lang="ja-JP" altLang="en-US" sz="3200" dirty="0"/>
              <a:t>）</a:t>
            </a:r>
            <a:endParaRPr lang="en-US" altLang="ja-JP" sz="3200" dirty="0"/>
          </a:p>
          <a:p>
            <a:pPr eaLnBrk="1" hangingPunct="1"/>
            <a:endParaRPr lang="en-US" altLang="ja-JP" sz="3200" dirty="0"/>
          </a:p>
          <a:p>
            <a:pPr eaLnBrk="1" hangingPunct="1"/>
            <a:r>
              <a:rPr lang="ja-JP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➋</a:t>
            </a:r>
            <a:r>
              <a:rPr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ja-JP" altLang="en-US" sz="3200" dirty="0"/>
              <a:t>約</a:t>
            </a:r>
            <a:r>
              <a:rPr lang="en-US" altLang="ja-JP" sz="3200" dirty="0"/>
              <a:t>36</a:t>
            </a:r>
            <a:r>
              <a:rPr lang="ja-JP" altLang="en-US" sz="3200" dirty="0"/>
              <a:t>億ひき（日本の人口の約</a:t>
            </a:r>
            <a:r>
              <a:rPr lang="en-US" altLang="ja-JP" sz="3200" dirty="0"/>
              <a:t>30</a:t>
            </a:r>
            <a:r>
              <a:rPr lang="ja-JP" altLang="en-US" sz="3200" dirty="0"/>
              <a:t>倍）</a:t>
            </a:r>
            <a:endParaRPr lang="en-US" altLang="ja-JP" sz="3200" dirty="0"/>
          </a:p>
          <a:p>
            <a:pPr eaLnBrk="1" hangingPunct="1"/>
            <a:endParaRPr lang="en-US" altLang="ja-JP" sz="3200" dirty="0"/>
          </a:p>
          <a:p>
            <a:pPr eaLnBrk="1" hangingPunct="1"/>
            <a:r>
              <a:rPr lang="ja-JP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➌</a:t>
            </a:r>
            <a:r>
              <a:rPr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ja-JP" altLang="en-US" sz="3200" dirty="0"/>
              <a:t>約</a:t>
            </a:r>
            <a:r>
              <a:rPr lang="en-US" altLang="ja-JP" sz="3200" dirty="0"/>
              <a:t>2000</a:t>
            </a:r>
            <a:r>
              <a:rPr lang="ja-JP" altLang="en-US" sz="3200" dirty="0"/>
              <a:t>億ひき（世界の人口の約</a:t>
            </a:r>
            <a:r>
              <a:rPr lang="en-US" altLang="ja-JP" sz="3200" dirty="0" smtClean="0"/>
              <a:t>25</a:t>
            </a:r>
            <a:r>
              <a:rPr lang="ja-JP" altLang="en-US" sz="3200" dirty="0" smtClean="0"/>
              <a:t>倍</a:t>
            </a:r>
            <a:r>
              <a:rPr lang="ja-JP" altLang="en-US" sz="3200" dirty="0"/>
              <a:t>）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図 7" descr="斜め１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941888"/>
            <a:ext cx="1192213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195513" y="26035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en-US" altLang="ja-JP" dirty="0">
                <a:solidFill>
                  <a:schemeClr val="accent6"/>
                </a:solidFill>
              </a:rPr>
              <a:t>?</a:t>
            </a:r>
            <a:endParaRPr lang="ja-JP" altLang="en-US" dirty="0">
              <a:solidFill>
                <a:schemeClr val="accent6"/>
              </a:solidFill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6300788" y="26035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defRPr>
            </a:lvl9pPr>
          </a:lstStyle>
          <a:p>
            <a:pPr algn="ctr" eaLnBrk="1" hangingPunct="1"/>
            <a:r>
              <a:rPr lang="en-US" altLang="ja-JP" dirty="0">
                <a:solidFill>
                  <a:schemeClr val="accent6"/>
                </a:solidFill>
              </a:rPr>
              <a:t>?</a:t>
            </a:r>
            <a:endParaRPr lang="ja-JP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57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6108700"/>
            <a:ext cx="5645150" cy="488950"/>
          </a:xfrm>
          <a:noFill/>
        </p:spPr>
        <p:txBody>
          <a:bodyPr/>
          <a:lstStyle/>
          <a:p>
            <a:pPr algn="l" eaLnBrk="1" hangingPunct="1"/>
            <a:r>
              <a:rPr lang="ja-JP" altLang="en-US" sz="4000">
                <a:solidFill>
                  <a:schemeClr val="accent2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クマムシの一種（</a:t>
            </a:r>
            <a:r>
              <a:rPr lang="en-US" altLang="ja-JP" sz="4000">
                <a:solidFill>
                  <a:schemeClr val="accent2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1mm</a:t>
            </a:r>
            <a:r>
              <a:rPr lang="ja-JP" altLang="en-US" sz="4000">
                <a:solidFill>
                  <a:schemeClr val="accent2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）</a:t>
            </a:r>
          </a:p>
        </p:txBody>
      </p:sp>
      <p:pic>
        <p:nvPicPr>
          <p:cNvPr id="2" name="クマムシ出前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2" y="404664"/>
            <a:ext cx="7416824" cy="55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92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6021388"/>
            <a:ext cx="7608888" cy="6096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ja-JP" altLang="en-US" sz="3800" dirty="0">
                <a:solidFill>
                  <a:schemeClr val="accent2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エピスティリスの一種（</a:t>
            </a:r>
            <a:r>
              <a:rPr lang="en-US" altLang="ja-JP" sz="3800" dirty="0">
                <a:solidFill>
                  <a:schemeClr val="accent2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0.1mm</a:t>
            </a:r>
            <a:r>
              <a:rPr lang="ja-JP" altLang="en-US" sz="3800" dirty="0">
                <a:solidFill>
                  <a:schemeClr val="accent2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）</a:t>
            </a:r>
          </a:p>
        </p:txBody>
      </p:sp>
      <p:pic>
        <p:nvPicPr>
          <p:cNvPr id="2" name="2-3エピスティリスの一種4ムービー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404664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03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創英角ﾎﾟｯﾌﾟ体" pitchFamily="49" charset="-128"/>
            <a:ea typeface="HG創英角ﾎﾟｯﾌﾟ体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創英角ﾎﾟｯﾌﾟ体" pitchFamily="49" charset="-128"/>
            <a:ea typeface="HG創英角ﾎﾟｯﾌﾟ体" pitchFamily="49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22346</TotalTime>
  <Words>162</Words>
  <Application>Microsoft Office PowerPoint</Application>
  <PresentationFormat>画面に合わせる (4:3)</PresentationFormat>
  <Paragraphs>38</Paragraphs>
  <Slides>5</Slides>
  <Notes>5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5" baseType="lpstr">
      <vt:lpstr>HGP創英角ｺﾞｼｯｸUB</vt:lpstr>
      <vt:lpstr>HGP創英角ﾎﾟｯﾌﾟ体</vt:lpstr>
      <vt:lpstr>HGS創英角ﾎﾟｯﾌﾟ体</vt:lpstr>
      <vt:lpstr>HG丸ｺﾞｼｯｸM-PRO</vt:lpstr>
      <vt:lpstr>HG創英角ﾎﾟｯﾌﾟ体</vt:lpstr>
      <vt:lpstr>ＭＳ Ｐゴシック</vt:lpstr>
      <vt:lpstr>ＭＳ Ｐ明朝</vt:lpstr>
      <vt:lpstr>ＭＳ 明朝</vt:lpstr>
      <vt:lpstr>Times New Roman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下水道</dc:title>
  <dc:creator>給排水課</dc:creator>
  <cp:lastModifiedBy>豊橋市役所</cp:lastModifiedBy>
  <cp:revision>1128</cp:revision>
  <cp:lastPrinted>2023-05-22T00:08:28Z</cp:lastPrinted>
  <dcterms:created xsi:type="dcterms:W3CDTF">2004-02-09T07:54:02Z</dcterms:created>
  <dcterms:modified xsi:type="dcterms:W3CDTF">2023-06-29T07:32:37Z</dcterms:modified>
</cp:coreProperties>
</file>