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0" r:id="rId2"/>
    <p:sldId id="268" r:id="rId3"/>
    <p:sldId id="269" r:id="rId4"/>
    <p:sldId id="484" r:id="rId5"/>
    <p:sldId id="375" r:id="rId6"/>
    <p:sldId id="380" r:id="rId7"/>
    <p:sldId id="377" r:id="rId8"/>
    <p:sldId id="376" r:id="rId9"/>
    <p:sldId id="379" r:id="rId10"/>
    <p:sldId id="515" r:id="rId11"/>
    <p:sldId id="501" r:id="rId12"/>
    <p:sldId id="491" r:id="rId13"/>
    <p:sldId id="492" r:id="rId14"/>
    <p:sldId id="516" r:id="rId15"/>
  </p:sldIdLst>
  <p:sldSz cx="9144000" cy="6858000" type="screen4x3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豊橋市役所" initials="T" lastIdx="0" clrIdx="0">
    <p:extLst>
      <p:ext uri="{19B8F6BF-5375-455C-9EA6-DF929625EA0E}">
        <p15:presenceInfo xmlns:p15="http://schemas.microsoft.com/office/powerpoint/2012/main" userId="豊橋市役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6699FF"/>
    <a:srgbClr val="F8F8F8"/>
    <a:srgbClr val="CCFF99"/>
    <a:srgbClr val="99FFCC"/>
    <a:srgbClr val="FF9999"/>
    <a:srgbClr val="99FF66"/>
    <a:srgbClr val="FFCC66"/>
    <a:srgbClr val="66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73976" autoAdjust="0"/>
  </p:normalViewPr>
  <p:slideViewPr>
    <p:cSldViewPr>
      <p:cViewPr varScale="1">
        <p:scale>
          <a:sx n="82" d="100"/>
          <a:sy n="82" d="100"/>
        </p:scale>
        <p:origin x="2118" y="9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032" y="90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5A049538-B6A8-41A9-A0C6-E651152D32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60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97" y="4861484"/>
            <a:ext cx="5212076" cy="46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F2E6A0B5-F092-43DB-BB35-D0DBBB9130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401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AE532968-2804-4593-AA23-5F9240BCAF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82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7910ED59-2083-4176-93B8-AD12D2149D84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10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08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42469BAC-B4F6-4769-BB3D-10346D521061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11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821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A0B5-F092-43DB-BB35-D0DBBB9130AF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309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A0B5-F092-43DB-BB35-D0DBBB9130AF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53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AE532968-2804-4593-AA23-5F9240BCAF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14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1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F3204F42-756F-4F8E-B83B-447EED3F1EC4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2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77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F64CBAC5-7834-4B93-83BB-AE2C4849C5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3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27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AE532968-2804-4593-AA23-5F9240BCAF15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4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endParaRPr lang="ja-JP" altLang="en-US" dirty="0">
              <a:latin typeface="Century" panose="020406040505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03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97A5FF24-085E-48E5-B42B-077A63B54DBC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5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21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CED8AF68-ADC7-4E58-810B-6C3F99AF6A07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6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1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EF55A424-5D99-42B6-8EE1-0DA5810733CF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7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82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F00C627B-E77A-410E-B94A-D3E54C6DD5C7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8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62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E6BB9099-63A8-4620-A3F1-4A98CB4A5414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9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5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775E-6CDE-4A4C-AE07-D3C1DFD62B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29563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F15D3-14A9-4620-B5C9-04BC2A2EFE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69429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46BBF-FDF3-4FE6-860A-AFE1F9E5E6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672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D57F0-CC1A-4D80-B402-F4A7F72635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6141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128ED-8E6D-4DDA-B766-2E7EBE609E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93438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9571E-ADCB-4AFB-AC54-BDC55B8BB5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0144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C384E-051E-4DFA-A583-89E7A6C580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6172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3692-400B-49E2-829B-32955147FF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16547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223B-EFED-4D0C-9055-C51ADBD33A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4977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81C04-AE80-463D-88AD-6D09871F1C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6895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18AD9-72DA-4CE5-B5E2-78A8D726B8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113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BE7F8E4D-4D58-441B-A8FD-5E3545E162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正面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83" y="3370179"/>
            <a:ext cx="2919409" cy="334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手筒マンホール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1" y="1268413"/>
            <a:ext cx="54403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944" y="2122464"/>
            <a:ext cx="7631113" cy="22002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dirty="0"/>
              <a:t>　　　　　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豊橋市の</a:t>
            </a:r>
            <a:r>
              <a:rPr lang="ja-JP" altLang="en-US" sz="4800" dirty="0" smtClean="0">
                <a:ea typeface="HG創英角ﾎﾟｯﾌﾟ体" panose="040B0A09000000000000" pitchFamily="49" charset="-128"/>
              </a:rPr>
              <a:t>下水道の歴史</a:t>
            </a:r>
            <a:endParaRPr lang="ja-JP" altLang="en-US" sz="4400" dirty="0">
              <a:ea typeface="HG創英角ﾎﾟｯﾌﾟ体" panose="040B0A09000000000000" pitchFamily="49" charset="-128"/>
            </a:endParaRPr>
          </a:p>
          <a:p>
            <a:pPr eaLnBrk="1" hangingPunct="1">
              <a:buFontTx/>
              <a:buNone/>
            </a:pPr>
            <a:endParaRPr lang="en-US" altLang="ja-JP" sz="4400" dirty="0">
              <a:ea typeface="HG創英角ﾎﾟｯﾌﾟ体" panose="040B0A09000000000000" pitchFamily="49" charset="-128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772400" cy="935038"/>
          </a:xfrm>
          <a:noFill/>
        </p:spPr>
        <p:txBody>
          <a:bodyPr/>
          <a:lstStyle/>
          <a:p>
            <a:pPr algn="l" eaLnBrk="1" hangingPunct="1"/>
            <a:r>
              <a:rPr lang="ja-JP" altLang="en-US" sz="4000" dirty="0" smtClean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むかしの下水道</a:t>
            </a:r>
            <a:endParaRPr lang="ja-JP" altLang="en-US" sz="4000" dirty="0">
              <a:solidFill>
                <a:schemeClr val="accent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120" y="2661383"/>
            <a:ext cx="198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れきし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1084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866900"/>
            <a:ext cx="7000875" cy="4832350"/>
          </a:xfrm>
          <a:prstGeom prst="rect">
            <a:avLst/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1" name="WordArt 5"/>
          <p:cNvSpPr>
            <a:spLocks noChangeArrowheads="1" noChangeShapeType="1" noTextEdit="1"/>
          </p:cNvSpPr>
          <p:nvPr/>
        </p:nvSpPr>
        <p:spPr bwMode="auto">
          <a:xfrm>
            <a:off x="3563888" y="4149080"/>
            <a:ext cx="25527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ja-JP" alt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創英角ﾎﾟｯﾌﾟ体"/>
                <a:ea typeface="HG創英角ﾎﾟｯﾌﾟ体"/>
              </a:rPr>
              <a:t>三河湾</a:t>
            </a:r>
          </a:p>
          <a:p>
            <a:pPr algn="ctr" eaLnBrk="1" hangingPunct="1">
              <a:defRPr/>
            </a:pPr>
            <a:r>
              <a:rPr lang="en-US" altLang="ja-JP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創英角ﾎﾟｯﾌﾟ体"/>
                <a:ea typeface="HG創英角ﾎﾟｯﾌﾟ体"/>
              </a:rPr>
              <a:t>(</a:t>
            </a:r>
            <a:r>
              <a:rPr lang="ja-JP" alt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創英角ﾎﾟｯﾌﾟ体"/>
                <a:ea typeface="HG創英角ﾎﾟｯﾌﾟ体"/>
              </a:rPr>
              <a:t>みかわわん</a:t>
            </a:r>
            <a:r>
              <a:rPr lang="en-US" altLang="ja-JP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G創英角ﾎﾟｯﾌﾟ体"/>
                <a:ea typeface="HG創英角ﾎﾟｯﾌﾟ体"/>
              </a:rPr>
              <a:t>)</a:t>
            </a:r>
            <a:endParaRPr lang="ja-JP" altLang="en-US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HG創英角ﾎﾟｯﾌﾟ体"/>
              <a:ea typeface="HG創英角ﾎﾟｯﾌﾟ体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4787900" y="5229225"/>
            <a:ext cx="17240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8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あつみ半島</a:t>
            </a:r>
          </a:p>
        </p:txBody>
      </p: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2916238" y="3284538"/>
            <a:ext cx="14478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800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ちた</a:t>
            </a:r>
            <a:r>
              <a:rPr lang="ja-JP" altLang="en-US" sz="28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半島</a:t>
            </a:r>
          </a:p>
        </p:txBody>
      </p:sp>
      <p:sp>
        <p:nvSpPr>
          <p:cNvPr id="331784" name="WordArt 8"/>
          <p:cNvSpPr>
            <a:spLocks noChangeArrowheads="1" noChangeShapeType="1" noTextEdit="1"/>
          </p:cNvSpPr>
          <p:nvPr/>
        </p:nvSpPr>
        <p:spPr bwMode="auto">
          <a:xfrm>
            <a:off x="6300788" y="3789363"/>
            <a:ext cx="12969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8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豊橋市</a:t>
            </a:r>
          </a:p>
        </p:txBody>
      </p:sp>
      <p:pic>
        <p:nvPicPr>
          <p:cNvPr id="9223" name="Picture 9" descr="MPj03998520000[1]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250825" y="333375"/>
            <a:ext cx="5473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みんなの三河湾を守ろう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2143125" y="204788"/>
            <a:ext cx="171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  かわ わん</a:t>
            </a:r>
          </a:p>
        </p:txBody>
      </p:sp>
      <p:sp>
        <p:nvSpPr>
          <p:cNvPr id="9226" name="WordArt 12"/>
          <p:cNvSpPr>
            <a:spLocks noChangeArrowheads="1" noChangeShapeType="1" noTextEdit="1"/>
          </p:cNvSpPr>
          <p:nvPr/>
        </p:nvSpPr>
        <p:spPr bwMode="auto">
          <a:xfrm>
            <a:off x="6659563" y="5949950"/>
            <a:ext cx="17240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太平洋</a:t>
            </a:r>
            <a:endParaRPr lang="ja-JP" altLang="en-US" sz="28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</a:endParaRPr>
          </a:p>
        </p:txBody>
      </p:sp>
      <p:sp>
        <p:nvSpPr>
          <p:cNvPr id="9227" name="WordArt 13"/>
          <p:cNvSpPr>
            <a:spLocks noChangeArrowheads="1" noChangeShapeType="1" noTextEdit="1"/>
          </p:cNvSpPr>
          <p:nvPr/>
        </p:nvSpPr>
        <p:spPr bwMode="auto">
          <a:xfrm>
            <a:off x="2268538" y="5516563"/>
            <a:ext cx="17240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8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伊勢湾</a:t>
            </a:r>
          </a:p>
        </p:txBody>
      </p:sp>
      <p:sp>
        <p:nvSpPr>
          <p:cNvPr id="9228" name="WordArt 14"/>
          <p:cNvSpPr>
            <a:spLocks noChangeArrowheads="1" noChangeShapeType="1" noTextEdit="1"/>
          </p:cNvSpPr>
          <p:nvPr/>
        </p:nvSpPr>
        <p:spPr bwMode="auto">
          <a:xfrm>
            <a:off x="2339975" y="5229225"/>
            <a:ext cx="15113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0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い せ わ ん</a:t>
            </a:r>
          </a:p>
        </p:txBody>
      </p:sp>
      <p:sp>
        <p:nvSpPr>
          <p:cNvPr id="9229" name="WordArt 15"/>
          <p:cNvSpPr>
            <a:spLocks noChangeArrowheads="1" noChangeShapeType="1" noTextEdit="1"/>
          </p:cNvSpPr>
          <p:nvPr/>
        </p:nvSpPr>
        <p:spPr bwMode="auto">
          <a:xfrm>
            <a:off x="6805613" y="5619750"/>
            <a:ext cx="15113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20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たいへいよう</a:t>
            </a:r>
          </a:p>
        </p:txBody>
      </p:sp>
      <p:pic>
        <p:nvPicPr>
          <p:cNvPr id="14" name="Picture 3" descr="赤潮（竹島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575" y="1397000"/>
            <a:ext cx="7003222" cy="508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417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09563" y="395288"/>
            <a:ext cx="54721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みんなの三河湾を守ろう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219325" y="247650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  かわ わん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755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372225" y="6237288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南知多ビーチランド提供</a:t>
            </a:r>
          </a:p>
        </p:txBody>
      </p:sp>
    </p:spTree>
    <p:extLst>
      <p:ext uri="{BB962C8B-B14F-4D97-AF65-F5344CB8AC3E}">
        <p14:creationId xmlns:p14="http://schemas.microsoft.com/office/powerpoint/2010/main" val="233518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2928" y="2564904"/>
            <a:ext cx="7772400" cy="1143000"/>
          </a:xfrm>
        </p:spPr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041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60" y="331649"/>
            <a:ext cx="8712968" cy="6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斜め１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876">
            <a:off x="6489018" y="333662"/>
            <a:ext cx="2432367" cy="29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手筒マンホール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3" y="1435553"/>
            <a:ext cx="54403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903" y="2114200"/>
            <a:ext cx="7631113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dirty="0"/>
              <a:t>　　　　　</a:t>
            </a:r>
          </a:p>
          <a:p>
            <a:pPr eaLnBrk="1" hangingPunct="1">
              <a:buFontTx/>
              <a:buNone/>
            </a:pPr>
            <a:endParaRPr lang="ja-JP" altLang="en-US" sz="4400" dirty="0">
              <a:ea typeface="HG創英角ﾎﾟｯﾌﾟ体" panose="040B0A09000000000000" pitchFamily="49" charset="-128"/>
            </a:endParaRPr>
          </a:p>
          <a:p>
            <a:pPr eaLnBrk="1" hangingPunct="1">
              <a:buFontTx/>
              <a:buNone/>
            </a:pPr>
            <a:endParaRPr lang="en-US" altLang="ja-JP" sz="4400" dirty="0">
              <a:ea typeface="HG創英角ﾎﾟｯﾌﾟ体" panose="040B0A09000000000000" pitchFamily="49" charset="-128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772400" cy="935038"/>
          </a:xfrm>
          <a:noFill/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</a:t>
            </a:r>
            <a:r>
              <a:rPr lang="ja-JP" altLang="en-US" sz="4000" dirty="0" smtClean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4000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4000" dirty="0" smtClean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つの</a:t>
            </a:r>
            <a:r>
              <a:rPr lang="ja-JP" altLang="en-US" sz="4000" dirty="0"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役割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74972" y="2276872"/>
            <a:ext cx="639736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 </a:t>
            </a:r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住みよい環境を作る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74972" y="3573016"/>
            <a:ext cx="726145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48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 川や海を汚れから</a:t>
            </a:r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守</a:t>
            </a:r>
            <a:r>
              <a:rPr lang="ja-JP" altLang="en-US" sz="48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る</a:t>
            </a:r>
            <a:endParaRPr lang="ja-JP" altLang="en-US" sz="4800" kern="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4941168"/>
            <a:ext cx="6601326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r>
              <a:rPr lang="ja-JP" altLang="en-US" sz="48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大雨</a:t>
            </a:r>
            <a:r>
              <a:rPr lang="ja-JP" altLang="en-US" sz="48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に強いまちを作る</a:t>
            </a:r>
          </a:p>
        </p:txBody>
      </p:sp>
    </p:spTree>
    <p:extLst>
      <p:ext uri="{BB962C8B-B14F-4D97-AF65-F5344CB8AC3E}">
        <p14:creationId xmlns:p14="http://schemas.microsoft.com/office/powerpoint/2010/main" val="2744836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13" descr="正面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4485713"/>
            <a:ext cx="1584424" cy="181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4043363" cy="792163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豊橋市の下水道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95936" y="6067723"/>
            <a:ext cx="4826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chemeClr val="accent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昭和</a:t>
            </a:r>
            <a:r>
              <a:rPr lang="en-US" altLang="ja-JP" sz="2400" dirty="0">
                <a:solidFill>
                  <a:schemeClr val="accent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</a:t>
            </a:r>
            <a:r>
              <a:rPr lang="ja-JP" altLang="en-US" sz="2400" dirty="0">
                <a:solidFill>
                  <a:schemeClr val="accent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年完成！当時の野田処理場</a:t>
            </a:r>
          </a:p>
        </p:txBody>
      </p:sp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80" y="1491605"/>
            <a:ext cx="6407150" cy="43529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AutoShape 11"/>
          <p:cNvSpPr>
            <a:spLocks noChangeArrowheads="1"/>
          </p:cNvSpPr>
          <p:nvPr/>
        </p:nvSpPr>
        <p:spPr bwMode="auto">
          <a:xfrm>
            <a:off x="8400" y="1783734"/>
            <a:ext cx="3914490" cy="2478786"/>
          </a:xfrm>
          <a:prstGeom prst="wedgeEllipseCallout">
            <a:avLst>
              <a:gd name="adj1" fmla="val -13657"/>
              <a:gd name="adj2" fmla="val 63017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800" dirty="0">
                <a:latin typeface="Times New Roman" panose="02020603050405020304" pitchFamily="18" charset="0"/>
              </a:rPr>
              <a:t>都市として全国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で</a:t>
            </a:r>
            <a:r>
              <a:rPr lang="ja-JP" altLang="en-US" sz="3600" dirty="0">
                <a:latin typeface="Times New Roman" panose="02020603050405020304" pitchFamily="18" charset="0"/>
              </a:rPr>
              <a:t>　</a:t>
            </a:r>
            <a:r>
              <a:rPr lang="ja-JP" altLang="en-US" sz="2800" dirty="0" smtClean="0">
                <a:latin typeface="Times New Roman" panose="02020603050405020304" pitchFamily="18" charset="0"/>
              </a:rPr>
              <a:t>番目</a:t>
            </a:r>
            <a:r>
              <a:rPr lang="ja-JP" altLang="en-US" sz="2800" dirty="0">
                <a:latin typeface="Times New Roman" panose="02020603050405020304" pitchFamily="18" charset="0"/>
              </a:rPr>
              <a:t>にできたんだよ！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68998" y="249289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</a:rPr>
              <a:t>４</a:t>
            </a:r>
            <a:endParaRPr kumimoji="1" lang="ja-JP" altLang="en-US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C:\Users\50012\Desktop\推進工法による工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11" y="2229121"/>
            <a:ext cx="35480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49275"/>
            <a:ext cx="6264275" cy="6985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下水道工事のうつりかわり</a:t>
            </a:r>
          </a:p>
        </p:txBody>
      </p:sp>
      <p:pic>
        <p:nvPicPr>
          <p:cNvPr id="23556" name="Picture 11" descr="船町幹線工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4" y="3548333"/>
            <a:ext cx="4176713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20"/>
          <p:cNvSpPr>
            <a:spLocks noChangeArrowheads="1"/>
          </p:cNvSpPr>
          <p:nvPr/>
        </p:nvSpPr>
        <p:spPr bwMode="auto">
          <a:xfrm>
            <a:off x="611559" y="1412776"/>
            <a:ext cx="3786025" cy="1872208"/>
          </a:xfrm>
          <a:prstGeom prst="wedgeEllipseCallout">
            <a:avLst>
              <a:gd name="adj1" fmla="val 6286"/>
              <a:gd name="adj2" fmla="val 8977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昔の工事！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たくさんの人が力をあわせて工事をしているね。</a:t>
            </a:r>
          </a:p>
        </p:txBody>
      </p:sp>
      <p:pic>
        <p:nvPicPr>
          <p:cNvPr id="23558" name="Picture 21" descr="飽海町下水道管工事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97" y="3185982"/>
            <a:ext cx="2492028" cy="342804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AutoShape 23"/>
          <p:cNvSpPr>
            <a:spLocks noChangeArrowheads="1"/>
          </p:cNvSpPr>
          <p:nvPr/>
        </p:nvSpPr>
        <p:spPr bwMode="auto">
          <a:xfrm>
            <a:off x="4948043" y="1227858"/>
            <a:ext cx="3846823" cy="1852037"/>
          </a:xfrm>
          <a:prstGeom prst="wedgeEllipseCallout">
            <a:avLst>
              <a:gd name="adj1" fmla="val -1417"/>
              <a:gd name="adj2" fmla="val 7042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今の工事！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機械を使っているね！</a:t>
            </a:r>
          </a:p>
        </p:txBody>
      </p:sp>
      <p:sp>
        <p:nvSpPr>
          <p:cNvPr id="23560" name="AutoShape 24"/>
          <p:cNvSpPr>
            <a:spLocks noChangeArrowheads="1"/>
          </p:cNvSpPr>
          <p:nvPr/>
        </p:nvSpPr>
        <p:spPr bwMode="auto">
          <a:xfrm>
            <a:off x="9468544" y="4678073"/>
            <a:ext cx="5076825" cy="1368425"/>
          </a:xfrm>
          <a:prstGeom prst="wedgeEllipseCallout">
            <a:avLst>
              <a:gd name="adj1" fmla="val 60602"/>
              <a:gd name="adj2" fmla="val -50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交通量の多い道路など、地上からほれないところは、すい進工法というトンネル工事をします</a:t>
            </a:r>
            <a:r>
              <a:rPr lang="ja-JP" altLang="en-US" sz="18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斜め１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986">
            <a:off x="5578475" y="-225425"/>
            <a:ext cx="36290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手筒マンホール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3" y="1435553"/>
            <a:ext cx="54403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14200"/>
            <a:ext cx="9637721" cy="29709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dirty="0"/>
              <a:t>　　　　　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2800" dirty="0"/>
              <a:t>　</a:t>
            </a:r>
            <a:r>
              <a:rPr lang="ja-JP" altLang="en-US" sz="4800" dirty="0">
                <a:ea typeface="HG創英角ﾎﾟｯﾌﾟ体" panose="040B0A09000000000000" pitchFamily="49" charset="-128"/>
              </a:rPr>
              <a:t>上下水道局は</a:t>
            </a:r>
            <a:endParaRPr lang="en-US" altLang="ja-JP" sz="4800" dirty="0"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z="4800" dirty="0">
                <a:ea typeface="HG創英角ﾎﾟｯﾌﾟ体" panose="040B0A09000000000000" pitchFamily="49" charset="-128"/>
              </a:rPr>
              <a:t>どんな仕事をしているのかな？</a:t>
            </a:r>
          </a:p>
          <a:p>
            <a:pPr eaLnBrk="1" hangingPunct="1">
              <a:buFontTx/>
              <a:buNone/>
            </a:pPr>
            <a:endParaRPr lang="ja-JP" altLang="en-US" sz="4400" dirty="0">
              <a:ea typeface="HG創英角ﾎﾟｯﾌﾟ体" panose="040B0A09000000000000" pitchFamily="49" charset="-128"/>
            </a:endParaRPr>
          </a:p>
          <a:p>
            <a:pPr eaLnBrk="1" hangingPunct="1">
              <a:buFontTx/>
              <a:buNone/>
            </a:pPr>
            <a:endParaRPr lang="en-US" altLang="ja-JP" sz="4400" dirty="0">
              <a:ea typeface="HG創英角ﾎﾟｯﾌﾟ体" panose="040B0A09000000000000" pitchFamily="49" charset="-128"/>
            </a:endParaRP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5194300" y="2573338"/>
            <a:ext cx="1633538" cy="990600"/>
            <a:chOff x="3833" y="1612"/>
            <a:chExt cx="771" cy="457"/>
          </a:xfrm>
        </p:grpSpPr>
        <p:sp>
          <p:nvSpPr>
            <p:cNvPr id="11271" name="AutoShape 8"/>
            <p:cNvSpPr>
              <a:spLocks noChangeArrowheads="1"/>
            </p:cNvSpPr>
            <p:nvPr/>
          </p:nvSpPr>
          <p:spPr bwMode="auto">
            <a:xfrm rot="-6977039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1272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622131" y="2605476"/>
            <a:ext cx="1633538" cy="990600"/>
            <a:chOff x="3833" y="1612"/>
            <a:chExt cx="771" cy="457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14622961">
              <a:off x="4037" y="1408"/>
              <a:ext cx="363" cy="771"/>
            </a:xfrm>
            <a:prstGeom prst="can">
              <a:avLst>
                <a:gd name="adj" fmla="val 53099"/>
              </a:avLst>
            </a:prstGeom>
            <a:gradFill rotWithShape="1">
              <a:gsLst>
                <a:gs pos="0">
                  <a:srgbClr val="959595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rot="-1243253">
              <a:off x="3882" y="1775"/>
              <a:ext cx="151" cy="294"/>
            </a:xfrm>
            <a:prstGeom prst="ellipse">
              <a:avLst/>
            </a:prstGeom>
            <a:gradFill rotWithShape="1">
              <a:gsLst>
                <a:gs pos="0">
                  <a:srgbClr val="EBEBEB"/>
                </a:gs>
                <a:gs pos="100000">
                  <a:srgbClr val="969696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6759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4387850" cy="609600"/>
          </a:xfrm>
        </p:spPr>
        <p:txBody>
          <a:bodyPr/>
          <a:lstStyle/>
          <a:p>
            <a:pPr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下水道管の点けん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14600" y="13716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 sz="16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908175" y="333375"/>
            <a:ext cx="1706563" cy="336550"/>
            <a:chOff x="1218" y="145"/>
            <a:chExt cx="1075" cy="160"/>
          </a:xfrm>
        </p:grpSpPr>
        <p:sp>
          <p:nvSpPr>
            <p:cNvPr id="48137" name="Text Box 5"/>
            <p:cNvSpPr txBox="1">
              <a:spLocks noChangeArrowheads="1"/>
            </p:cNvSpPr>
            <p:nvPr/>
          </p:nvSpPr>
          <p:spPr bwMode="auto">
            <a:xfrm>
              <a:off x="1218" y="145"/>
              <a:ext cx="41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600" b="1">
                  <a:solidFill>
                    <a:schemeClr val="accent2"/>
                  </a:solidFill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かん</a:t>
              </a:r>
            </a:p>
          </p:txBody>
        </p:sp>
        <p:sp>
          <p:nvSpPr>
            <p:cNvPr id="48138" name="Text Box 6"/>
            <p:cNvSpPr txBox="1">
              <a:spLocks noChangeArrowheads="1"/>
            </p:cNvSpPr>
            <p:nvPr/>
          </p:nvSpPr>
          <p:spPr bwMode="auto">
            <a:xfrm>
              <a:off x="1853" y="145"/>
              <a:ext cx="4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600" b="1">
                  <a:solidFill>
                    <a:schemeClr val="accent2"/>
                  </a:solidFill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てん</a:t>
              </a:r>
            </a:p>
          </p:txBody>
        </p:sp>
      </p:grp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800100"/>
            <a:ext cx="4114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3115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040188"/>
            <a:ext cx="3317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322763"/>
            <a:ext cx="41052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4343400" cy="865187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下水道管の清掃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356100" y="0"/>
          <a:ext cx="42672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Image" r:id="rId4" imgW="2095490" imgH="1137227" progId="Photoshop.Image.6">
                  <p:embed/>
                </p:oleObj>
              </mc:Choice>
              <mc:Fallback>
                <p:oleObj name="Image" r:id="rId4" imgW="2095490" imgH="1137227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0"/>
                        <a:ext cx="4267200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11338" y="22701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かん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43213" y="2603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せいそう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79675" y="40386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003800" y="0"/>
            <a:ext cx="8382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200">
                <a:latin typeface="Times New Roman" panose="02020603050405020304" pitchFamily="18" charset="0"/>
                <a:ea typeface="HGP創英角ｺﾞｼｯｸUB" panose="020B0900000000000000" pitchFamily="50" charset="-128"/>
              </a:rPr>
              <a:t>吸引車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16175"/>
            <a:ext cx="8135937" cy="40370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4824413" cy="8382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清掃前後の下水道管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27088" y="573405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>
                <a:solidFill>
                  <a:srgbClr val="FF9900"/>
                </a:solidFill>
                <a:latin typeface="Times New Roman" panose="02020603050405020304" pitchFamily="18" charset="0"/>
              </a:rPr>
              <a:t>清掃前の下水道管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219700" y="5734050"/>
            <a:ext cx="3255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清掃後の下水道管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19088" y="266700"/>
            <a:ext cx="215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せい そう  ぜんご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300538" y="225425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かん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427537" cy="3479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4321175" cy="345757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3959225" cy="6096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下水道管の修理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835150" y="333375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かん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27338" y="3635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しゅう り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305800" y="220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 sz="24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40725" y="2209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341563" y="3962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47775"/>
            <a:ext cx="3960813" cy="53498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3529012" cy="2627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90950"/>
            <a:ext cx="3529012" cy="28067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20713"/>
            <a:ext cx="4752975" cy="685800"/>
          </a:xfrm>
        </p:spPr>
        <p:txBody>
          <a:bodyPr/>
          <a:lstStyle/>
          <a:p>
            <a:pPr algn="l" eaLnBrk="1" hangingPunct="1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修理前後の下水道管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00113" y="55895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solidFill>
                  <a:srgbClr val="FF9900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修理前の下水道管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219700" y="5589588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修理後の下水道管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211638" y="3333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かん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68300" y="354013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しゅう　り　　ぜんご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533900" cy="3386137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4525"/>
            <a:ext cx="4176713" cy="33480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22345</TotalTime>
  <Words>251</Words>
  <Application>Microsoft Office PowerPoint</Application>
  <PresentationFormat>画面に合わせる (4:3)</PresentationFormat>
  <Paragraphs>71</Paragraphs>
  <Slides>14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7" baseType="lpstr">
      <vt:lpstr>HGP創英角ｺﾞｼｯｸUB</vt:lpstr>
      <vt:lpstr>HGP創英角ﾎﾟｯﾌﾟ体</vt:lpstr>
      <vt:lpstr>HGSｺﾞｼｯｸE</vt:lpstr>
      <vt:lpstr>HGS創英角ﾎﾟｯﾌﾟ体</vt:lpstr>
      <vt:lpstr>HG丸ｺﾞｼｯｸM-PRO</vt:lpstr>
      <vt:lpstr>HG創英角ﾎﾟｯﾌﾟ体</vt:lpstr>
      <vt:lpstr>ＭＳ Ｐゴシック</vt:lpstr>
      <vt:lpstr>ＭＳ Ｐ明朝</vt:lpstr>
      <vt:lpstr>ＭＳ ゴシック</vt:lpstr>
      <vt:lpstr>Century</vt:lpstr>
      <vt:lpstr>Times New Roman</vt:lpstr>
      <vt:lpstr>標準デザイン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下水道</dc:title>
  <dc:creator>給排水課</dc:creator>
  <cp:lastModifiedBy>豊橋市役所</cp:lastModifiedBy>
  <cp:revision>1128</cp:revision>
  <cp:lastPrinted>2023-05-22T00:08:28Z</cp:lastPrinted>
  <dcterms:created xsi:type="dcterms:W3CDTF">2004-02-09T07:54:02Z</dcterms:created>
  <dcterms:modified xsi:type="dcterms:W3CDTF">2023-07-13T09:16:40Z</dcterms:modified>
</cp:coreProperties>
</file>