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094" r:id="rId2"/>
  </p:sldMasterIdLst>
  <p:notesMasterIdLst>
    <p:notesMasterId r:id="rId10"/>
  </p:notesMasterIdLst>
  <p:handoutMasterIdLst>
    <p:handoutMasterId r:id="rId11"/>
  </p:handoutMasterIdLst>
  <p:sldIdLst>
    <p:sldId id="401" r:id="rId3"/>
    <p:sldId id="456" r:id="rId4"/>
    <p:sldId id="374" r:id="rId5"/>
    <p:sldId id="428" r:id="rId6"/>
    <p:sldId id="447" r:id="rId7"/>
    <p:sldId id="457" r:id="rId8"/>
    <p:sldId id="408" r:id="rId9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ECFF"/>
    <a:srgbClr val="CCFFFF"/>
    <a:srgbClr val="FF9933"/>
    <a:srgbClr val="3366FF"/>
    <a:srgbClr val="F8F8F8"/>
    <a:srgbClr val="FFFFFF"/>
    <a:srgbClr val="FFCC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70938" autoAdjust="0"/>
  </p:normalViewPr>
  <p:slideViewPr>
    <p:cSldViewPr snapToGrid="0">
      <p:cViewPr varScale="1">
        <p:scale>
          <a:sx n="79" d="100"/>
          <a:sy n="79" d="100"/>
        </p:scale>
        <p:origin x="26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56" y="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7B7D03A-717F-4DDF-84B0-62A0F12F2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7" rIns="92114" bIns="46057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5CD652B-8235-4FF7-8276-A9721FA36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altLang="ja-JP" dirty="0" smtClean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08CCDD2-E7CD-4BFD-B66A-2BD11FEBC303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9E1ECD4-6652-40A5-882F-1D111C766276}" type="slidenum">
              <a:rPr lang="en-US" altLang="ja-JP" sz="1300" b="0" smtClean="0"/>
              <a:pPr/>
              <a:t>2</a:t>
            </a:fld>
            <a:endParaRPr lang="en-US" altLang="ja-JP" sz="13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smtClean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5997F97-133E-4ECF-B276-865B174545E9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24121C1-B453-4973-B790-EC047142B031}" type="slidenum">
              <a:rPr lang="en-US" altLang="ja-JP" sz="1200" b="0" smtClean="0"/>
              <a:pPr/>
              <a:t>4</a:t>
            </a:fld>
            <a:endParaRPr lang="en-US" altLang="ja-JP" sz="12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9F3BB7D-F6A3-41FD-8B99-720E489B55F9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F68AEC9-25D8-4C99-B627-03D1DBF7E670}" type="slidenum">
              <a:rPr lang="en-US" altLang="ja-JP" sz="1300" b="0" smtClean="0"/>
              <a:pPr/>
              <a:t>6</a:t>
            </a:fld>
            <a:endParaRPr lang="en-US" altLang="ja-JP" sz="1300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dirty="0" smtClean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2338"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EBBC28E-3AC5-4C6D-AEAB-D267089C8CFF}" type="slidenum">
              <a:rPr lang="en-US" altLang="ja-JP" sz="1300" b="0" smtClean="0"/>
              <a:pPr/>
              <a:t>7</a:t>
            </a:fld>
            <a:endParaRPr lang="en-US" altLang="ja-JP" sz="1300" b="0" smtClean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4163-0E58-48DF-B29B-47FB95928F3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ADB7-B898-428B-A968-FAC647D332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611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3181-2939-4B65-A406-63CDF921459D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F9EE-0D01-4DA1-98A2-2D3B4F933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1892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04-E551-421A-AB46-EA1DA849DF64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C23A-C787-4D69-B1F8-A799DD10A4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08474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1EE9-DD39-4023-93BD-180A7061C67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6683-0C62-4548-B32C-7F30A543A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212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D109-6A19-4E0B-B25F-DC80DD3A766E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A7F9-348C-4CB1-A51A-56F0A905B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081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809-4E85-4E8D-B8C5-0659D73DC9D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8564-AD9F-4D1E-97C9-33D9F55639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59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229C-66AF-42B1-80B5-544E62DBC695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8824-CD88-4145-9267-F9B4F41803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89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0AF8-BF2F-47B1-86EE-73427B41D566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07B9-9D12-4813-9CB9-015B06BB04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56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572-74AD-4843-B8B1-9676AE05BBB8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B95-77A1-422C-A990-0F268B926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08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E743-4780-4C5B-B50C-E12312DAD2A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FE1C-5A5F-4A82-ADAC-3F9649A4F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52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E634-7B77-4435-BD17-8404C1D44EDD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0A56-3A24-431C-8BFA-36A1A187F7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72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9AD5-DBA1-4619-9332-89A16685372C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5CF-87D2-4F5E-99EB-C8F273CD14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6155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EDC3-EC32-4316-BFFC-B915A0A1051C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F41A-2843-411D-8379-63EFCD16C1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822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3272-A85E-4E4D-81CD-DA93C4B752C0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8B84-5E3E-4647-B96B-58A931648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15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F40-7E1D-49A3-9356-67AAEAFACE03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1CFF-D371-4206-90F9-04C7CEE5CD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60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A296-40C1-46CF-96B7-34C6160A0C29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0751-DC72-48C0-BC83-5C1DEA7885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08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ECEB-A186-451B-BB0D-BF0FAEF7A6A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98B-CDC4-4F22-842A-535E97296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13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34C3-9E32-4DF7-9EAD-20A9CBE4FF1A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497-A027-43E6-BFF1-4E88288E4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10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7788-3FBF-4223-B81F-44541B57F21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32E9-CD2E-4FBF-B7A4-77BB8A6D60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34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C1B2-57ED-43BD-933D-F143D2226FA8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7E1B-0519-4AF9-BC48-21973EF84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7073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DD54-0F0A-4A16-8B54-BF25460FF9E7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422-6581-40E8-806E-75843DD817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255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9C28-B625-4334-9C10-B11F982F24FF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6412-6065-41BE-BD18-48AF48FBB6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427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610E-125E-4A27-8D72-F33CB7730191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0C24-62D4-418F-BCBF-3461222C3F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9890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C6E8-E22F-44C3-A7C5-248576A25FE2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6EF1-46A9-48AA-ADC2-5C10FBF02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604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E9E6-E05A-43C2-929A-A75CA8F6D349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01D7-999C-480A-ACD5-ADB4A1F336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043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CEB5D7DD-E5FE-43DF-AB34-008022A0FFCB}" type="datetime1">
              <a:rPr lang="ja-JP" altLang="en-US"/>
              <a:pPr>
                <a:defRPr/>
              </a:pPr>
              <a:t>2023/6/29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/>
            </a:lvl1pPr>
          </a:lstStyle>
          <a:p>
            <a:pPr>
              <a:defRPr/>
            </a:pPr>
            <a:fld id="{1799EBBB-08A1-4E24-8179-9B91286D63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9" r:id="rId1"/>
    <p:sldLayoutId id="2147489810" r:id="rId2"/>
    <p:sldLayoutId id="2147489811" r:id="rId3"/>
    <p:sldLayoutId id="2147489812" r:id="rId4"/>
    <p:sldLayoutId id="2147489813" r:id="rId5"/>
    <p:sldLayoutId id="2147489814" r:id="rId6"/>
    <p:sldLayoutId id="2147489815" r:id="rId7"/>
    <p:sldLayoutId id="2147489816" r:id="rId8"/>
    <p:sldLayoutId id="2147489817" r:id="rId9"/>
    <p:sldLayoutId id="2147489818" r:id="rId10"/>
    <p:sldLayoutId id="2147489819" r:id="rId11"/>
    <p:sldLayoutId id="2147489820" r:id="rId12"/>
    <p:sldLayoutId id="214748982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1926C-A32C-4451-A4A0-145F0E40ACB4}" type="datetime1">
              <a:rPr lang="ja-JP" altLang="en-US"/>
              <a:pPr>
                <a:defRPr/>
              </a:pPr>
              <a:t>2023/6/29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DDA4B-45AD-4686-9C7F-486E98BD2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7" r:id="rId1"/>
    <p:sldLayoutId id="2147489788" r:id="rId2"/>
    <p:sldLayoutId id="2147489789" r:id="rId3"/>
    <p:sldLayoutId id="2147489790" r:id="rId4"/>
    <p:sldLayoutId id="2147489791" r:id="rId5"/>
    <p:sldLayoutId id="2147489792" r:id="rId6"/>
    <p:sldLayoutId id="2147489793" r:id="rId7"/>
    <p:sldLayoutId id="2147489794" r:id="rId8"/>
    <p:sldLayoutId id="2147489795" r:id="rId9"/>
    <p:sldLayoutId id="2147489796" r:id="rId10"/>
    <p:sldLayoutId id="2147489797" r:id="rId11"/>
    <p:sldLayoutId id="21474898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3" y="527281"/>
            <a:ext cx="7843392" cy="539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図 10" descr="クリン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5663" r="36180" b="40991"/>
          <a:stretch>
            <a:fillRect/>
          </a:stretch>
        </p:blipFill>
        <p:spPr bwMode="auto">
          <a:xfrm rot="20779430" flipH="1">
            <a:off x="6589713" y="1836738"/>
            <a:ext cx="19907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テキスト ボックス 5"/>
          <p:cNvSpPr txBox="1">
            <a:spLocks noChangeArrowheads="1"/>
          </p:cNvSpPr>
          <p:nvPr/>
        </p:nvSpPr>
        <p:spPr bwMode="auto">
          <a:xfrm>
            <a:off x="3470275" y="6005513"/>
            <a:ext cx="4910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b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小鷹野浄水場</a:t>
            </a: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3616325" y="5692775"/>
            <a:ext cx="5822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    だか   の   じょう すい じょう</a:t>
            </a:r>
          </a:p>
        </p:txBody>
      </p:sp>
      <p:pic>
        <p:nvPicPr>
          <p:cNvPr id="21510" name="図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0963"/>
            <a:ext cx="6319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5575" y="2506394"/>
            <a:ext cx="6408907" cy="230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defRPr/>
            </a:pPr>
            <a:r>
              <a:rPr lang="ja-JP" altLang="en-US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この授業の目的</a:t>
            </a:r>
            <a:endParaRPr lang="en-US" altLang="ja-JP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水道水がみんなの</a:t>
            </a:r>
            <a:endParaRPr lang="en-US" altLang="ja-JP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eaLnBrk="1" hangingPunct="1">
              <a:defRPr/>
            </a:pPr>
            <a:r>
              <a:rPr lang="ja-JP" alt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ところに届くまで</a:t>
            </a:r>
            <a:r>
              <a:rPr lang="ja-JP" altLang="ja-JP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」</a:t>
            </a:r>
            <a:r>
              <a:rPr lang="ja-JP" alt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を学ぶ</a:t>
            </a:r>
            <a:endParaRPr lang="ja-JP" alt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5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EBE0E-80B5-48FA-9E39-CEFCC60BC81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23555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2306638"/>
            <a:ext cx="8102600" cy="2227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/>
              <a:t>　</a:t>
            </a:r>
            <a:r>
              <a:rPr lang="ja-JP" altLang="en-US" sz="4000" smtClean="0">
                <a:ea typeface="HG創英角ﾎﾟｯﾌﾟ体" panose="040B0A09000000000000" pitchFamily="49" charset="-128"/>
              </a:rPr>
              <a:t>わたしたちにとって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　　　　　水ってなんだろう？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23562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2355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DC93B9-089B-44CC-92C1-06B278FC3DE8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69875" y="441325"/>
            <a:ext cx="2806700" cy="850900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水とからだ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50825" y="2852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ja-JP" sz="2400"/>
          </a:p>
        </p:txBody>
      </p:sp>
      <p:pic>
        <p:nvPicPr>
          <p:cNvPr id="25604" name="図 1" descr="豊橋市水道出前講座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3" t="20818" r="39706" b="42770"/>
          <a:stretch>
            <a:fillRect/>
          </a:stretch>
        </p:blipFill>
        <p:spPr bwMode="auto">
          <a:xfrm>
            <a:off x="5173663" y="-225425"/>
            <a:ext cx="35972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図 10" descr="豊橋市水道出前講座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8" t="20818" r="17815" b="42770"/>
          <a:stretch>
            <a:fillRect/>
          </a:stretch>
        </p:blipFill>
        <p:spPr bwMode="auto">
          <a:xfrm>
            <a:off x="4930775" y="3290888"/>
            <a:ext cx="46275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図 11" descr="豊橋市水道出前講座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20818" r="57401" b="42770"/>
          <a:stretch>
            <a:fillRect/>
          </a:stretch>
        </p:blipFill>
        <p:spPr bwMode="auto">
          <a:xfrm>
            <a:off x="-296863" y="1801813"/>
            <a:ext cx="522763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6E769-7C3C-4646-BC8D-840B218195B1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440738" cy="739775"/>
          </a:xfrm>
        </p:spPr>
        <p:txBody>
          <a:bodyPr/>
          <a:lstStyle/>
          <a:p>
            <a:pPr algn="l"/>
            <a:r>
              <a:rPr lang="ja-JP" altLang="en-US" sz="400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飲み水以外に、どんな時に水を使う？</a:t>
            </a:r>
          </a:p>
        </p:txBody>
      </p:sp>
      <p:sp>
        <p:nvSpPr>
          <p:cNvPr id="27651" name="正方形/長方形 2"/>
          <p:cNvSpPr>
            <a:spLocks noChangeArrowheads="1"/>
          </p:cNvSpPr>
          <p:nvPr/>
        </p:nvSpPr>
        <p:spPr bwMode="auto">
          <a:xfrm>
            <a:off x="304800" y="1609725"/>
            <a:ext cx="87296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 </a:t>
            </a:r>
            <a:r>
              <a:rPr lang="en-US" altLang="ja-JP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  <a:r>
              <a:rPr lang="ja-JP" altLang="en-US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田んぼや畑で農作物を作るために</a:t>
            </a:r>
            <a:endParaRPr lang="en-US" altLang="ja-JP" b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使う水</a:t>
            </a:r>
            <a:endParaRPr lang="ja-JP" altLang="ja-JP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765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30083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864100"/>
            <a:ext cx="20288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074738"/>
            <a:ext cx="1792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41834-4CF3-4AFD-A1D1-A1A7BAFD3A34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8" name="正方形/長方形 2"/>
          <p:cNvSpPr>
            <a:spLocks noChangeArrowheads="1"/>
          </p:cNvSpPr>
          <p:nvPr/>
        </p:nvSpPr>
        <p:spPr bwMode="auto">
          <a:xfrm>
            <a:off x="311150" y="3505200"/>
            <a:ext cx="8729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工業 </a:t>
            </a:r>
            <a:r>
              <a:rPr lang="en-US" altLang="ja-JP" sz="28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 </a:t>
            </a:r>
            <a:r>
              <a:rPr lang="ja-JP" altLang="en-US" sz="28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工場で物を作るために使う水</a:t>
            </a:r>
            <a:endParaRPr lang="ja-JP" altLang="ja-JP" sz="2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2"/>
          <p:cNvSpPr>
            <a:spLocks noChangeArrowheads="1"/>
          </p:cNvSpPr>
          <p:nvPr/>
        </p:nvSpPr>
        <p:spPr bwMode="auto">
          <a:xfrm>
            <a:off x="304800" y="5094288"/>
            <a:ext cx="8729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698625" indent="-16986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消火活動 </a:t>
            </a:r>
            <a:r>
              <a:rPr lang="en-US" altLang="ja-JP" sz="28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8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火事のときに水をまく </a:t>
            </a:r>
            <a:endParaRPr lang="ja-JP" altLang="ja-JP" sz="2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449263"/>
            <a:ext cx="2301875" cy="790575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水の惑星</a:t>
            </a:r>
          </a:p>
        </p:txBody>
      </p:sp>
      <p:sp>
        <p:nvSpPr>
          <p:cNvPr id="29699" name="Text Box 1034"/>
          <p:cNvSpPr txBox="1">
            <a:spLocks noChangeArrowheads="1"/>
          </p:cNvSpPr>
          <p:nvPr/>
        </p:nvSpPr>
        <p:spPr bwMode="auto">
          <a:xfrm>
            <a:off x="1168400" y="23653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0">
                <a:solidFill>
                  <a:schemeClr val="accent2"/>
                </a:solidFill>
                <a:ea typeface="HGP創英角ﾎﾟｯﾌﾟ体" panose="040B0A00000000000000" pitchFamily="50" charset="-128"/>
              </a:rPr>
              <a:t>わく　せい</a:t>
            </a:r>
          </a:p>
        </p:txBody>
      </p:sp>
      <p:grpSp>
        <p:nvGrpSpPr>
          <p:cNvPr id="19" name="触らない"/>
          <p:cNvGrpSpPr>
            <a:grpSpLocks/>
          </p:cNvGrpSpPr>
          <p:nvPr/>
        </p:nvGrpSpPr>
        <p:grpSpPr bwMode="auto">
          <a:xfrm>
            <a:off x="3946525" y="1587500"/>
            <a:ext cx="4732338" cy="4722813"/>
            <a:chOff x="7666891" y="4105384"/>
            <a:chExt cx="673822" cy="672438"/>
          </a:xfrm>
        </p:grpSpPr>
        <p:sp>
          <p:nvSpPr>
            <p:cNvPr id="20" name="触らない">
              <a:extLst>
                <a:ext uri="{FF2B5EF4-FFF2-40B4-BE49-F238E27FC236}">
                  <a16:creationId xmlns:a16="http://schemas.microsoft.com/office/drawing/2014/main" id="{E10831FB-6375-4A0B-90E3-6DC18AA53202}"/>
                </a:ext>
              </a:extLst>
            </p:cNvPr>
            <p:cNvSpPr/>
            <p:nvPr/>
          </p:nvSpPr>
          <p:spPr>
            <a:xfrm>
              <a:off x="7666891" y="4105384"/>
              <a:ext cx="672466" cy="672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触らない">
              <a:extLst>
                <a:ext uri="{FF2B5EF4-FFF2-40B4-BE49-F238E27FC236}">
                  <a16:creationId xmlns:a16="http://schemas.microsoft.com/office/drawing/2014/main" id="{ADA08159-CFB5-4E7B-94A8-E50F0CD54A67}"/>
                </a:ext>
              </a:extLst>
            </p:cNvPr>
            <p:cNvSpPr/>
            <p:nvPr/>
          </p:nvSpPr>
          <p:spPr>
            <a:xfrm>
              <a:off x="8003237" y="4105384"/>
              <a:ext cx="337476" cy="672438"/>
            </a:xfrm>
            <a:custGeom>
              <a:avLst/>
              <a:gdLst>
                <a:gd name="connsiteX0" fmla="*/ 1233 w 337452"/>
                <a:gd name="connsiteY0" fmla="*/ 0 h 672438"/>
                <a:gd name="connsiteX1" fmla="*/ 337452 w 337452"/>
                <a:gd name="connsiteY1" fmla="*/ 336219 h 672438"/>
                <a:gd name="connsiteX2" fmla="*/ 1233 w 337452"/>
                <a:gd name="connsiteY2" fmla="*/ 672438 h 672438"/>
                <a:gd name="connsiteX3" fmla="*/ 0 w 337452"/>
                <a:gd name="connsiteY3" fmla="*/ 672314 h 672438"/>
                <a:gd name="connsiteX4" fmla="*/ 0 w 337452"/>
                <a:gd name="connsiteY4" fmla="*/ 124 h 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452" h="672438">
                  <a:moveTo>
                    <a:pt x="1233" y="0"/>
                  </a:moveTo>
                  <a:cubicBezTo>
                    <a:pt x="186922" y="0"/>
                    <a:pt x="337452" y="150530"/>
                    <a:pt x="337452" y="336219"/>
                  </a:cubicBezTo>
                  <a:cubicBezTo>
                    <a:pt x="337452" y="521908"/>
                    <a:pt x="186922" y="672438"/>
                    <a:pt x="1233" y="672438"/>
                  </a:cubicBezTo>
                  <a:lnTo>
                    <a:pt x="0" y="6723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2" name="触らない">
            <a:extLst>
              <a:ext uri="{FF2B5EF4-FFF2-40B4-BE49-F238E27FC236}">
                <a16:creationId xmlns:a16="http://schemas.microsoft.com/office/drawing/2014/main" id="{8EC25125-88A3-4DA9-A896-D38080A906B0}"/>
              </a:ext>
            </a:extLst>
          </p:cNvPr>
          <p:cNvSpPr/>
          <p:nvPr/>
        </p:nvSpPr>
        <p:spPr>
          <a:xfrm>
            <a:off x="6340475" y="1587500"/>
            <a:ext cx="2368550" cy="4722813"/>
          </a:xfrm>
          <a:custGeom>
            <a:avLst/>
            <a:gdLst>
              <a:gd name="connsiteX0" fmla="*/ 1233 w 337452"/>
              <a:gd name="connsiteY0" fmla="*/ 0 h 672438"/>
              <a:gd name="connsiteX1" fmla="*/ 337452 w 337452"/>
              <a:gd name="connsiteY1" fmla="*/ 336219 h 672438"/>
              <a:gd name="connsiteX2" fmla="*/ 1233 w 337452"/>
              <a:gd name="connsiteY2" fmla="*/ 672438 h 672438"/>
              <a:gd name="connsiteX3" fmla="*/ 0 w 337452"/>
              <a:gd name="connsiteY3" fmla="*/ 672314 h 672438"/>
              <a:gd name="connsiteX4" fmla="*/ 0 w 337452"/>
              <a:gd name="connsiteY4" fmla="*/ 124 h 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52" h="672438">
                <a:moveTo>
                  <a:pt x="1233" y="0"/>
                </a:moveTo>
                <a:cubicBezTo>
                  <a:pt x="186922" y="0"/>
                  <a:pt x="337452" y="150530"/>
                  <a:pt x="337452" y="336219"/>
                </a:cubicBezTo>
                <a:cubicBezTo>
                  <a:pt x="337452" y="521908"/>
                  <a:pt x="186922" y="672438"/>
                  <a:pt x="1233" y="672438"/>
                </a:cubicBezTo>
                <a:lnTo>
                  <a:pt x="0" y="672314"/>
                </a:lnTo>
                <a:lnTo>
                  <a:pt x="0" y="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3" name="触らない"/>
          <p:cNvGrpSpPr>
            <a:grpSpLocks/>
          </p:cNvGrpSpPr>
          <p:nvPr/>
        </p:nvGrpSpPr>
        <p:grpSpPr bwMode="auto">
          <a:xfrm rot="10800000">
            <a:off x="3962400" y="1587500"/>
            <a:ext cx="4722813" cy="4722813"/>
            <a:chOff x="7668276" y="4105384"/>
            <a:chExt cx="672437" cy="672438"/>
          </a:xfrm>
        </p:grpSpPr>
        <p:sp>
          <p:nvSpPr>
            <p:cNvPr id="24" name="触らない">
              <a:extLst>
                <a:ext uri="{FF2B5EF4-FFF2-40B4-BE49-F238E27FC236}">
                  <a16:creationId xmlns:a16="http://schemas.microsoft.com/office/drawing/2014/main" id="{BD92F8F2-340A-43F6-BD00-6B93C841E4CA}"/>
                </a:ext>
              </a:extLst>
            </p:cNvPr>
            <p:cNvSpPr/>
            <p:nvPr/>
          </p:nvSpPr>
          <p:spPr>
            <a:xfrm>
              <a:off x="7668276" y="4105384"/>
              <a:ext cx="672437" cy="6724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触らない">
              <a:extLst>
                <a:ext uri="{FF2B5EF4-FFF2-40B4-BE49-F238E27FC236}">
                  <a16:creationId xmlns:a16="http://schemas.microsoft.com/office/drawing/2014/main" id="{13A33896-5FB2-4B0D-B9FE-EEDD978FE7A5}"/>
                </a:ext>
              </a:extLst>
            </p:cNvPr>
            <p:cNvSpPr/>
            <p:nvPr/>
          </p:nvSpPr>
          <p:spPr>
            <a:xfrm>
              <a:off x="8001895" y="4105384"/>
              <a:ext cx="337462" cy="672438"/>
            </a:xfrm>
            <a:custGeom>
              <a:avLst/>
              <a:gdLst>
                <a:gd name="connsiteX0" fmla="*/ 1233 w 337452"/>
                <a:gd name="connsiteY0" fmla="*/ 0 h 672438"/>
                <a:gd name="connsiteX1" fmla="*/ 337452 w 337452"/>
                <a:gd name="connsiteY1" fmla="*/ 336219 h 672438"/>
                <a:gd name="connsiteX2" fmla="*/ 1233 w 337452"/>
                <a:gd name="connsiteY2" fmla="*/ 672438 h 672438"/>
                <a:gd name="connsiteX3" fmla="*/ 0 w 337452"/>
                <a:gd name="connsiteY3" fmla="*/ 672314 h 672438"/>
                <a:gd name="connsiteX4" fmla="*/ 0 w 337452"/>
                <a:gd name="connsiteY4" fmla="*/ 124 h 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452" h="672438">
                  <a:moveTo>
                    <a:pt x="1233" y="0"/>
                  </a:moveTo>
                  <a:cubicBezTo>
                    <a:pt x="186922" y="0"/>
                    <a:pt x="337452" y="150530"/>
                    <a:pt x="337452" y="336219"/>
                  </a:cubicBezTo>
                  <a:cubicBezTo>
                    <a:pt x="337452" y="521908"/>
                    <a:pt x="186922" y="672438"/>
                    <a:pt x="1233" y="672438"/>
                  </a:cubicBezTo>
                  <a:lnTo>
                    <a:pt x="0" y="6723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フリーフォーム: 図形 21">
            <a:extLst>
              <a:ext uri="{FF2B5EF4-FFF2-40B4-BE49-F238E27FC236}">
                <a16:creationId xmlns:a16="http://schemas.microsoft.com/office/drawing/2014/main" id="{CAAEA00A-C661-4CE4-B275-5F50A87CD292}"/>
              </a:ext>
            </a:extLst>
          </p:cNvPr>
          <p:cNvSpPr/>
          <p:nvPr/>
        </p:nvSpPr>
        <p:spPr>
          <a:xfrm rot="10800000">
            <a:off x="3959225" y="1587500"/>
            <a:ext cx="2382838" cy="4722813"/>
          </a:xfrm>
          <a:custGeom>
            <a:avLst/>
            <a:gdLst>
              <a:gd name="connsiteX0" fmla="*/ 1233 w 337452"/>
              <a:gd name="connsiteY0" fmla="*/ 0 h 672438"/>
              <a:gd name="connsiteX1" fmla="*/ 337452 w 337452"/>
              <a:gd name="connsiteY1" fmla="*/ 336219 h 672438"/>
              <a:gd name="connsiteX2" fmla="*/ 1233 w 337452"/>
              <a:gd name="connsiteY2" fmla="*/ 672438 h 672438"/>
              <a:gd name="connsiteX3" fmla="*/ 0 w 337452"/>
              <a:gd name="connsiteY3" fmla="*/ 672314 h 672438"/>
              <a:gd name="connsiteX4" fmla="*/ 0 w 337452"/>
              <a:gd name="connsiteY4" fmla="*/ 124 h 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52" h="672438">
                <a:moveTo>
                  <a:pt x="1233" y="0"/>
                </a:moveTo>
                <a:cubicBezTo>
                  <a:pt x="186922" y="0"/>
                  <a:pt x="337452" y="150530"/>
                  <a:pt x="337452" y="336219"/>
                </a:cubicBezTo>
                <a:cubicBezTo>
                  <a:pt x="337452" y="521908"/>
                  <a:pt x="186922" y="672438"/>
                  <a:pt x="1233" y="672438"/>
                </a:cubicBezTo>
                <a:lnTo>
                  <a:pt x="0" y="672314"/>
                </a:lnTo>
                <a:lnTo>
                  <a:pt x="0" y="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7" name="円グラフの割合を変える際に動かす">
            <a:extLst>
              <a:ext uri="{FF2B5EF4-FFF2-40B4-BE49-F238E27FC236}">
                <a16:creationId xmlns:a16="http://schemas.microsoft.com/office/drawing/2014/main" id="{1F63C1B2-82B8-484A-A36D-3533543ED704}"/>
              </a:ext>
            </a:extLst>
          </p:cNvPr>
          <p:cNvSpPr/>
          <p:nvPr/>
        </p:nvSpPr>
        <p:spPr>
          <a:xfrm rot="8100000">
            <a:off x="3854450" y="1482725"/>
            <a:ext cx="4960938" cy="4930775"/>
          </a:xfrm>
          <a:prstGeom prst="pie">
            <a:avLst>
              <a:gd name="adj1" fmla="val 7625745"/>
              <a:gd name="adj2" fmla="val 81676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" name="触らない">
            <a:extLst>
              <a:ext uri="{FF2B5EF4-FFF2-40B4-BE49-F238E27FC236}">
                <a16:creationId xmlns:a16="http://schemas.microsoft.com/office/drawing/2014/main" id="{1FF7123B-247A-4242-A4A7-E6E2A7BD38FC}"/>
              </a:ext>
            </a:extLst>
          </p:cNvPr>
          <p:cNvSpPr/>
          <p:nvPr/>
        </p:nvSpPr>
        <p:spPr>
          <a:xfrm>
            <a:off x="3789363" y="1443038"/>
            <a:ext cx="5011737" cy="5011737"/>
          </a:xfrm>
          <a:prstGeom prst="donut">
            <a:avLst>
              <a:gd name="adj" fmla="val 321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29706" name="Picture 21" descr="C:\Users\5944\AppData\Local\Microsoft\Windows\Temporary Internet Files\Content.IE5\31Z50FWB\The_Earth_seen_from_Apollo_17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3"/>
              </a:clrFrom>
              <a:clrTo>
                <a:srgbClr val="000003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933575"/>
            <a:ext cx="402748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ドーナツ 4"/>
          <p:cNvSpPr/>
          <p:nvPr/>
        </p:nvSpPr>
        <p:spPr bwMode="auto">
          <a:xfrm>
            <a:off x="4397375" y="2055813"/>
            <a:ext cx="3735388" cy="3735387"/>
          </a:xfrm>
          <a:prstGeom prst="donut">
            <a:avLst>
              <a:gd name="adj" fmla="val 309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-117475" y="1547813"/>
            <a:ext cx="3694113" cy="1155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4000" kern="0" dirty="0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 クイズ ？</a:t>
            </a:r>
          </a:p>
        </p:txBody>
      </p:sp>
      <p:sp>
        <p:nvSpPr>
          <p:cNvPr id="29709" name="テキスト ボックス 2"/>
          <p:cNvSpPr txBox="1">
            <a:spLocks noChangeArrowheads="1"/>
          </p:cNvSpPr>
          <p:nvPr/>
        </p:nvSpPr>
        <p:spPr bwMode="auto">
          <a:xfrm>
            <a:off x="115888" y="2360613"/>
            <a:ext cx="354937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/>
              <a:t>地球にある</a:t>
            </a:r>
            <a:r>
              <a:rPr lang="ja-JP" altLang="en-US" sz="2800" dirty="0" smtClean="0"/>
              <a:t>水全てを</a:t>
            </a:r>
            <a:endParaRPr lang="en-US" altLang="ja-JP" sz="2800" dirty="0" smtClean="0"/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en-US" altLang="ja-JP" sz="2800" dirty="0" smtClean="0"/>
              <a:t>100</a:t>
            </a:r>
            <a:r>
              <a:rPr lang="ja-JP" altLang="en-US" sz="2800" dirty="0" smtClean="0"/>
              <a:t>とすると、僕たちが</a:t>
            </a:r>
            <a:endParaRPr lang="en-US" altLang="ja-JP" sz="2800" dirty="0" smtClean="0"/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 smtClean="0"/>
              <a:t>使う</a:t>
            </a:r>
            <a:r>
              <a:rPr lang="ja-JP" altLang="en-US" sz="2800" dirty="0"/>
              <a:t>こと</a:t>
            </a:r>
            <a:r>
              <a:rPr lang="ja-JP" altLang="en-US" sz="2800" dirty="0" smtClean="0"/>
              <a:t>ができる</a:t>
            </a:r>
            <a:r>
              <a:rPr lang="ja-JP" altLang="en-US" sz="2800" dirty="0"/>
              <a:t>水</a:t>
            </a:r>
            <a:r>
              <a:rPr lang="ja-JP" altLang="en-US" sz="2800" dirty="0" smtClean="0"/>
              <a:t>は</a:t>
            </a:r>
            <a:endParaRPr lang="en-US" altLang="ja-JP" sz="2800" dirty="0" smtClean="0"/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 smtClean="0"/>
              <a:t>どれくらいでしょう</a:t>
            </a:r>
            <a:r>
              <a:rPr lang="ja-JP" altLang="en-US" sz="2800" dirty="0"/>
              <a:t>か？</a:t>
            </a:r>
          </a:p>
        </p:txBody>
      </p:sp>
      <p:sp>
        <p:nvSpPr>
          <p:cNvPr id="29710" name="正方形/長方形 5"/>
          <p:cNvSpPr>
            <a:spLocks noChangeArrowheads="1"/>
          </p:cNvSpPr>
          <p:nvPr/>
        </p:nvSpPr>
        <p:spPr bwMode="auto">
          <a:xfrm>
            <a:off x="63500" y="1338263"/>
            <a:ext cx="3624263" cy="361315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/>
          </a:p>
        </p:txBody>
      </p:sp>
      <p:sp>
        <p:nvSpPr>
          <p:cNvPr id="45" name="Text Box 1046"/>
          <p:cNvSpPr txBox="1">
            <a:spLocks noChangeArrowheads="1"/>
          </p:cNvSpPr>
          <p:nvPr/>
        </p:nvSpPr>
        <p:spPr bwMode="auto">
          <a:xfrm>
            <a:off x="6824703" y="1006475"/>
            <a:ext cx="2349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u="sng" dirty="0">
                <a:latin typeface="Arial" panose="020B0604020202020204" pitchFamily="34" charset="0"/>
              </a:rPr>
              <a:t>海水 </a:t>
            </a:r>
            <a:r>
              <a:rPr lang="ja-JP" altLang="en-US" sz="3600" b="0" u="sng" dirty="0" smtClean="0">
                <a:latin typeface="Arial" panose="020B0604020202020204" pitchFamily="34" charset="0"/>
              </a:rPr>
              <a:t>９</a:t>
            </a:r>
            <a:r>
              <a:rPr lang="ja-JP" altLang="en-US" sz="3600" b="0" u="sng" dirty="0" smtClean="0">
                <a:latin typeface="+mn-ea"/>
                <a:ea typeface="+mn-ea"/>
              </a:rPr>
              <a:t>７</a:t>
            </a:r>
            <a:endParaRPr lang="ja-JP" altLang="en-US" sz="3600" b="0" u="sng" dirty="0">
              <a:latin typeface="Arial" panose="020B0604020202020204" pitchFamily="34" charset="0"/>
            </a:endParaRPr>
          </a:p>
        </p:txBody>
      </p:sp>
      <p:grpSp>
        <p:nvGrpSpPr>
          <p:cNvPr id="18" name="グループ化 17"/>
          <p:cNvGrpSpPr>
            <a:grpSpLocks/>
          </p:cNvGrpSpPr>
          <p:nvPr/>
        </p:nvGrpSpPr>
        <p:grpSpPr bwMode="auto">
          <a:xfrm>
            <a:off x="4324350" y="274638"/>
            <a:ext cx="4079875" cy="1928812"/>
            <a:chOff x="4323741" y="275063"/>
            <a:chExt cx="4080715" cy="1928065"/>
          </a:xfrm>
        </p:grpSpPr>
        <p:sp>
          <p:nvSpPr>
            <p:cNvPr id="29718" name="AutoShape 1044"/>
            <p:cNvSpPr>
              <a:spLocks noChangeArrowheads="1"/>
            </p:cNvSpPr>
            <p:nvPr/>
          </p:nvSpPr>
          <p:spPr bwMode="auto">
            <a:xfrm rot="-279450">
              <a:off x="5986736" y="1355403"/>
              <a:ext cx="431518" cy="847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7 w 21600"/>
                <a:gd name="T13" fmla="*/ 3762 h 21600"/>
                <a:gd name="T14" fmla="*/ 17843 w 21600"/>
                <a:gd name="T15" fmla="*/ 178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895" y="21600"/>
                  </a:lnTo>
                  <a:lnTo>
                    <a:pt x="177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F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 sz="1800" b="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 sz="1800" b="0">
                <a:latin typeface="Arial" panose="020B0604020202020204" pitchFamily="34" charset="0"/>
              </a:endParaRPr>
            </a:p>
          </p:txBody>
        </p:sp>
        <p:sp>
          <p:nvSpPr>
            <p:cNvPr id="29719" name="Text Box 1046"/>
            <p:cNvSpPr txBox="1">
              <a:spLocks noChangeArrowheads="1"/>
            </p:cNvSpPr>
            <p:nvPr/>
          </p:nvSpPr>
          <p:spPr bwMode="auto">
            <a:xfrm>
              <a:off x="4323741" y="275063"/>
              <a:ext cx="40807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b="0" u="sng" dirty="0">
                  <a:latin typeface="Arial" panose="020B0604020202020204" pitchFamily="34" charset="0"/>
                </a:rPr>
                <a:t>淡水 </a:t>
              </a:r>
              <a:r>
                <a:rPr lang="ja-JP" altLang="en-US" sz="3600" b="0" u="sng" dirty="0" smtClean="0">
                  <a:latin typeface="Arial" panose="020B0604020202020204" pitchFamily="34" charset="0"/>
                </a:rPr>
                <a:t>３（</a:t>
              </a:r>
              <a:r>
                <a:rPr lang="ja-JP" altLang="en-US" sz="3600" b="0" u="sng" dirty="0">
                  <a:latin typeface="Arial" panose="020B0604020202020204" pitchFamily="34" charset="0"/>
                </a:rPr>
                <a:t>ほぼ氷）</a:t>
              </a:r>
            </a:p>
          </p:txBody>
        </p:sp>
        <p:sp>
          <p:nvSpPr>
            <p:cNvPr id="29720" name="Line 1047"/>
            <p:cNvSpPr>
              <a:spLocks noChangeShapeType="1"/>
            </p:cNvSpPr>
            <p:nvPr/>
          </p:nvSpPr>
          <p:spPr bwMode="auto">
            <a:xfrm>
              <a:off x="6085489" y="951281"/>
              <a:ext cx="47611" cy="365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552450" y="1338263"/>
            <a:ext cx="5818188" cy="5059362"/>
            <a:chOff x="553089" y="1337940"/>
            <a:chExt cx="5818129" cy="5059500"/>
          </a:xfrm>
        </p:grpSpPr>
        <p:sp>
          <p:nvSpPr>
            <p:cNvPr id="29715" name="数字"/>
            <p:cNvSpPr txBox="1">
              <a:spLocks noChangeArrowheads="1"/>
            </p:cNvSpPr>
            <p:nvPr/>
          </p:nvSpPr>
          <p:spPr bwMode="auto">
            <a:xfrm>
              <a:off x="553089" y="4950890"/>
              <a:ext cx="344979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8800" u="sng" dirty="0" smtClean="0">
                  <a:solidFill>
                    <a:srgbClr val="FF0000"/>
                  </a:solidFill>
                  <a:latin typeface="Tw Cen MT" panose="020B0602020104020603" pitchFamily="34" charset="0"/>
                </a:rPr>
                <a:t>1</a:t>
              </a:r>
              <a:r>
                <a:rPr lang="ja-JP" altLang="en-US" sz="3600" u="sng" dirty="0" smtClean="0">
                  <a:solidFill>
                    <a:srgbClr val="FF0000"/>
                  </a:solidFill>
                  <a:latin typeface="Tw Cen MT" panose="020B0602020104020603" pitchFamily="34" charset="0"/>
                </a:rPr>
                <a:t>より</a:t>
              </a:r>
              <a:r>
                <a:rPr lang="ja-JP" altLang="en-US" sz="3600" u="sng" dirty="0">
                  <a:solidFill>
                    <a:srgbClr val="FF0000"/>
                  </a:solidFill>
                  <a:latin typeface="Tw Cen MT" panose="020B0602020104020603" pitchFamily="34" charset="0"/>
                </a:rPr>
                <a:t>少ない</a:t>
              </a:r>
              <a:endParaRPr lang="ja-JP" altLang="en-US" sz="8800" u="sng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9716" name="Line 1045"/>
            <p:cNvSpPr>
              <a:spLocks noChangeShapeType="1"/>
            </p:cNvSpPr>
            <p:nvPr/>
          </p:nvSpPr>
          <p:spPr bwMode="auto">
            <a:xfrm rot="120000">
              <a:off x="6363401" y="1337940"/>
              <a:ext cx="7817" cy="863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0" name="直線矢印コネクタ 9"/>
            <p:cNvCxnSpPr>
              <a:stCxn id="29715" idx="3"/>
            </p:cNvCxnSpPr>
            <p:nvPr/>
          </p:nvCxnSpPr>
          <p:spPr bwMode="auto">
            <a:xfrm flipV="1">
              <a:off x="4002692" y="1838016"/>
              <a:ext cx="2336776" cy="3835505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7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641708-9D4D-4FB5-827F-0A46652AC619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52575" y="615950"/>
            <a:ext cx="5400675" cy="5399088"/>
          </a:xfrm>
          <a:prstGeom prst="rect">
            <a:avLst/>
          </a:prstGeom>
          <a:blipFill dpi="0" rotWithShape="1">
            <a:blip r:embed="rId3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/>
          </a:p>
        </p:txBody>
      </p:sp>
      <p:pic>
        <p:nvPicPr>
          <p:cNvPr id="31747" name="Picture 11" descr="斜め１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6129338" y="490538"/>
            <a:ext cx="27225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2381250"/>
            <a:ext cx="8637588" cy="222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/>
              <a:t>　</a:t>
            </a:r>
            <a:r>
              <a:rPr lang="ja-JP" altLang="en-US" sz="4000" smtClean="0">
                <a:ea typeface="HG創英角ﾎﾟｯﾌﾟ体" panose="040B0A09000000000000" pitchFamily="49" charset="-128"/>
              </a:rPr>
              <a:t>わたしたちが使う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000" smtClean="0">
                <a:ea typeface="HG創英角ﾎﾟｯﾌﾟ体" panose="040B0A09000000000000" pitchFamily="49" charset="-128"/>
              </a:rPr>
              <a:t>　　　水道の水はどこから来るの？</a:t>
            </a:r>
            <a:endParaRPr lang="en-US" altLang="ja-JP" sz="4000" smtClean="0">
              <a:ea typeface="HG創英角ﾎﾟｯﾌﾟ体" panose="040B0A09000000000000" pitchFamily="49" charset="-128"/>
            </a:endParaRP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5842000" y="2589213"/>
            <a:ext cx="1225550" cy="742950"/>
            <a:chOff x="3833" y="1612"/>
            <a:chExt cx="771" cy="457"/>
          </a:xfrm>
        </p:grpSpPr>
        <p:sp>
          <p:nvSpPr>
            <p:cNvPr id="31754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31750" name="Group 7"/>
          <p:cNvGrpSpPr>
            <a:grpSpLocks/>
          </p:cNvGrpSpPr>
          <p:nvPr/>
        </p:nvGrpSpPr>
        <p:grpSpPr bwMode="auto">
          <a:xfrm>
            <a:off x="6162675" y="2613025"/>
            <a:ext cx="1225550" cy="742950"/>
            <a:chOff x="3833" y="1612"/>
            <a:chExt cx="771" cy="457"/>
          </a:xfrm>
        </p:grpSpPr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0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3175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82B97-80E2-4E75-AF4B-68829B4AB76A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377825" y="2527300"/>
            <a:ext cx="1177925" cy="8604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蒸発</a:t>
            </a:r>
          </a:p>
        </p:txBody>
      </p:sp>
      <p:pic>
        <p:nvPicPr>
          <p:cNvPr id="4" name="Picture 62" descr="やじるし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18589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4997450" y="2870200"/>
            <a:ext cx="1111250" cy="6588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ea typeface="HGSｺﾞｼｯｸE" pitchFamily="50" charset="-128"/>
              </a:rPr>
              <a:t>水源林</a:t>
            </a:r>
          </a:p>
        </p:txBody>
      </p:sp>
      <p:sp>
        <p:nvSpPr>
          <p:cNvPr id="6" name="AutoShape 53"/>
          <p:cNvSpPr>
            <a:spLocks noChangeArrowheads="1"/>
          </p:cNvSpPr>
          <p:nvPr/>
        </p:nvSpPr>
        <p:spPr bwMode="auto">
          <a:xfrm>
            <a:off x="7235825" y="3484563"/>
            <a:ext cx="576263" cy="4492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ea typeface="HGSｺﾞｼｯｸE" pitchFamily="50" charset="-128"/>
              </a:rPr>
              <a:t>ダム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6192838" y="4752975"/>
            <a:ext cx="1079500" cy="6397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ea typeface="HGSｺﾞｼｯｸE" pitchFamily="50" charset="-128"/>
              </a:rPr>
              <a:t>浄水場</a:t>
            </a: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1438275" y="4960938"/>
            <a:ext cx="1511300" cy="5778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ea typeface="HGSｺﾞｼｯｸE" panose="020B0900000000000000" pitchFamily="50" charset="-128"/>
              </a:rPr>
              <a:t>下水処理場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987675" y="182562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雲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87900" y="1341438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雲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732588" y="1857375"/>
            <a:ext cx="50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</a:t>
            </a:r>
          </a:p>
        </p:txBody>
      </p:sp>
      <p:sp>
        <p:nvSpPr>
          <p:cNvPr id="12" name="左矢印 11"/>
          <p:cNvSpPr>
            <a:spLocks noChangeArrowheads="1"/>
          </p:cNvSpPr>
          <p:nvPr/>
        </p:nvSpPr>
        <p:spPr bwMode="auto">
          <a:xfrm rot="-4721021">
            <a:off x="5649119" y="4733132"/>
            <a:ext cx="469900" cy="360362"/>
          </a:xfrm>
          <a:prstGeom prst="leftArrow">
            <a:avLst>
              <a:gd name="adj1" fmla="val 50000"/>
              <a:gd name="adj2" fmla="val 49810"/>
            </a:avLst>
          </a:prstGeom>
          <a:solidFill>
            <a:schemeClr val="accent2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400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3805" name="Rectangle 10"/>
          <p:cNvSpPr>
            <a:spLocks noChangeArrowheads="1"/>
          </p:cNvSpPr>
          <p:nvPr/>
        </p:nvSpPr>
        <p:spPr bwMode="auto">
          <a:xfrm>
            <a:off x="322263" y="25400"/>
            <a:ext cx="5473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水の循環（じゅんかん）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4188" y="2566988"/>
            <a:ext cx="7191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accent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じょう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812925" y="4913313"/>
            <a:ext cx="1246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しょり</a:t>
            </a:r>
          </a:p>
        </p:txBody>
      </p:sp>
      <p:sp>
        <p:nvSpPr>
          <p:cNvPr id="33808" name="テキスト ボックス 13"/>
          <p:cNvSpPr txBox="1">
            <a:spLocks noChangeArrowheads="1"/>
          </p:cNvSpPr>
          <p:nvPr/>
        </p:nvSpPr>
        <p:spPr bwMode="auto">
          <a:xfrm>
            <a:off x="2411413" y="5051425"/>
            <a:ext cx="1857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40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156325" y="4706938"/>
            <a:ext cx="112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CCFFFF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じょう</a:t>
            </a:r>
          </a:p>
        </p:txBody>
      </p:sp>
      <p:sp>
        <p:nvSpPr>
          <p:cNvPr id="33810" name="テキスト ボックス 15"/>
          <p:cNvSpPr txBox="1">
            <a:spLocks noChangeArrowheads="1"/>
          </p:cNvSpPr>
          <p:nvPr/>
        </p:nvSpPr>
        <p:spPr bwMode="auto">
          <a:xfrm>
            <a:off x="5292725" y="27051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400"/>
          </a:p>
        </p:txBody>
      </p:sp>
      <p:sp>
        <p:nvSpPr>
          <p:cNvPr id="27667" name="テキスト ボックス 16"/>
          <p:cNvSpPr txBox="1">
            <a:spLocks noChangeArrowheads="1"/>
          </p:cNvSpPr>
          <p:nvPr/>
        </p:nvSpPr>
        <p:spPr bwMode="auto">
          <a:xfrm>
            <a:off x="5286375" y="28035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げん</a:t>
            </a: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3590925" y="5216525"/>
            <a:ext cx="2319338" cy="644525"/>
          </a:xfrm>
          <a:prstGeom prst="flowChartAlternateProcess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ea typeface="HGSｺﾞｼｯｸE" panose="020B0900000000000000" pitchFamily="50" charset="-128"/>
              </a:rPr>
              <a:t>水道管を通って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  <a:ea typeface="HGSｺﾞｼｯｸE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ea typeface="HGSｺﾞｼｯｸE" panose="020B0900000000000000" pitchFamily="50" charset="-128"/>
              </a:rPr>
              <a:t>皆さんのところへ</a:t>
            </a:r>
          </a:p>
        </p:txBody>
      </p:sp>
      <p:sp>
        <p:nvSpPr>
          <p:cNvPr id="14" name="曲折矢印 13"/>
          <p:cNvSpPr/>
          <p:nvPr/>
        </p:nvSpPr>
        <p:spPr bwMode="auto">
          <a:xfrm rot="9567711">
            <a:off x="5522913" y="5514975"/>
            <a:ext cx="827087" cy="604838"/>
          </a:xfrm>
          <a:prstGeom prst="bentArrow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25" name="曲折矢印 24"/>
          <p:cNvSpPr/>
          <p:nvPr/>
        </p:nvSpPr>
        <p:spPr bwMode="auto">
          <a:xfrm rot="16200000">
            <a:off x="3180556" y="5287169"/>
            <a:ext cx="623888" cy="1917700"/>
          </a:xfrm>
          <a:prstGeom prst="bentArrow">
            <a:avLst>
              <a:gd name="adj1" fmla="val 25000"/>
              <a:gd name="adj2" fmla="val 25000"/>
              <a:gd name="adj3" fmla="val 30949"/>
              <a:gd name="adj4" fmla="val 4375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grpSp>
        <p:nvGrpSpPr>
          <p:cNvPr id="24" name="グループ化 23"/>
          <p:cNvGrpSpPr>
            <a:grpSpLocks/>
          </p:cNvGrpSpPr>
          <p:nvPr/>
        </p:nvGrpSpPr>
        <p:grpSpPr bwMode="auto">
          <a:xfrm>
            <a:off x="1939925" y="1136650"/>
            <a:ext cx="5381625" cy="5227638"/>
            <a:chOff x="-3412813" y="1415685"/>
            <a:chExt cx="5381674" cy="5469546"/>
          </a:xfrm>
        </p:grpSpPr>
        <p:sp>
          <p:nvSpPr>
            <p:cNvPr id="19" name="ドーナツ 18"/>
            <p:cNvSpPr/>
            <p:nvPr/>
          </p:nvSpPr>
          <p:spPr bwMode="auto">
            <a:xfrm>
              <a:off x="-3165161" y="1638254"/>
              <a:ext cx="4891133" cy="5067593"/>
            </a:xfrm>
            <a:prstGeom prst="donut">
              <a:avLst>
                <a:gd name="adj" fmla="val 3890"/>
              </a:avLst>
            </a:prstGeom>
            <a:solidFill>
              <a:srgbClr val="FF993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/>
            </a:p>
          </p:txBody>
        </p:sp>
        <p:sp>
          <p:nvSpPr>
            <p:cNvPr id="33819" name="山形 19"/>
            <p:cNvSpPr>
              <a:spLocks noChangeArrowheads="1"/>
            </p:cNvSpPr>
            <p:nvPr/>
          </p:nvSpPr>
          <p:spPr bwMode="auto">
            <a:xfrm rot="-6353841">
              <a:off x="-3267676" y="4481357"/>
              <a:ext cx="633993" cy="924268"/>
            </a:xfrm>
            <a:prstGeom prst="chevron">
              <a:avLst>
                <a:gd name="adj" fmla="val 65593"/>
              </a:avLst>
            </a:prstGeom>
            <a:solidFill>
              <a:srgbClr val="FF99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33820" name="山形 32"/>
            <p:cNvSpPr>
              <a:spLocks noChangeArrowheads="1"/>
            </p:cNvSpPr>
            <p:nvPr/>
          </p:nvSpPr>
          <p:spPr bwMode="auto">
            <a:xfrm rot="-1118983">
              <a:off x="-1802726" y="1415685"/>
              <a:ext cx="633993" cy="924268"/>
            </a:xfrm>
            <a:prstGeom prst="chevron">
              <a:avLst>
                <a:gd name="adj" fmla="val 65593"/>
              </a:avLst>
            </a:prstGeom>
            <a:solidFill>
              <a:srgbClr val="FF99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33821" name="山形 33"/>
            <p:cNvSpPr>
              <a:spLocks noChangeArrowheads="1"/>
            </p:cNvSpPr>
            <p:nvPr/>
          </p:nvSpPr>
          <p:spPr bwMode="auto">
            <a:xfrm rot="9731228">
              <a:off x="-158300" y="5960963"/>
              <a:ext cx="633993" cy="924268"/>
            </a:xfrm>
            <a:prstGeom prst="chevron">
              <a:avLst>
                <a:gd name="adj" fmla="val 65593"/>
              </a:avLst>
            </a:prstGeom>
            <a:solidFill>
              <a:srgbClr val="FF99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  <p:sp>
          <p:nvSpPr>
            <p:cNvPr id="33822" name="山形 34"/>
            <p:cNvSpPr>
              <a:spLocks noChangeArrowheads="1"/>
            </p:cNvSpPr>
            <p:nvPr/>
          </p:nvSpPr>
          <p:spPr bwMode="auto">
            <a:xfrm rot="4497814">
              <a:off x="1189730" y="2946753"/>
              <a:ext cx="633993" cy="924268"/>
            </a:xfrm>
            <a:prstGeom prst="chevron">
              <a:avLst>
                <a:gd name="adj" fmla="val 65593"/>
              </a:avLst>
            </a:prstGeom>
            <a:solidFill>
              <a:srgbClr val="FF9933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1400"/>
            </a:p>
          </p:txBody>
        </p:sp>
      </p:grpSp>
      <p:sp>
        <p:nvSpPr>
          <p:cNvPr id="27" name="雲 26"/>
          <p:cNvSpPr/>
          <p:nvPr/>
        </p:nvSpPr>
        <p:spPr bwMode="auto">
          <a:xfrm>
            <a:off x="819150" y="2246313"/>
            <a:ext cx="7505700" cy="2578100"/>
          </a:xfrm>
          <a:prstGeom prst="cloud">
            <a:avLst/>
          </a:prstGeom>
          <a:solidFill>
            <a:srgbClr val="3366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3000"/>
              </a:lnSpc>
              <a:spcBef>
                <a:spcPct val="50000"/>
              </a:spcBef>
              <a:defRPr/>
            </a:pPr>
            <a:r>
              <a:rPr lang="ja-JP" altLang="en-US" sz="2400" dirty="0">
                <a:solidFill>
                  <a:srgbClr val="FFFFFF"/>
                </a:solidFill>
              </a:rPr>
              <a:t>　　　　　　　　　　　じゅん　　かん</a:t>
            </a:r>
            <a:endParaRPr lang="en-US" altLang="ja-JP" sz="24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  <a:defRPr/>
            </a:pPr>
            <a:r>
              <a:rPr lang="ja-JP" altLang="en-US" sz="8800" dirty="0">
                <a:solidFill>
                  <a:srgbClr val="FFFFFF"/>
                </a:solidFill>
              </a:rPr>
              <a:t>水の循環</a:t>
            </a:r>
          </a:p>
        </p:txBody>
      </p:sp>
      <p:sp>
        <p:nvSpPr>
          <p:cNvPr id="33817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36CEC0-EB0C-4E87-A611-9514A5513D3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2" grpId="0"/>
      <p:bldP spid="13" grpId="0"/>
      <p:bldP spid="15" grpId="0"/>
      <p:bldP spid="27667" grpId="0"/>
      <p:bldP spid="22" grpId="0" animBg="1"/>
      <p:bldP spid="27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27903</TotalTime>
  <Words>216</Words>
  <Application>Microsoft Office PowerPoint</Application>
  <PresentationFormat>画面に合わせる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25" baseType="lpstr">
      <vt:lpstr>HGP創英角ｺﾞｼｯｸUB</vt:lpstr>
      <vt:lpstr>HGP創英角ﾎﾟｯﾌﾟ体</vt:lpstr>
      <vt:lpstr>HGSｺﾞｼｯｸE</vt:lpstr>
      <vt:lpstr>HGSｺﾞｼｯｸM</vt:lpstr>
      <vt:lpstr>HG丸ｺﾞｼｯｸM-PRO</vt:lpstr>
      <vt:lpstr>HG創英角ﾎﾟｯﾌﾟ体</vt:lpstr>
      <vt:lpstr>ＭＳ Ｐゴシック</vt:lpstr>
      <vt:lpstr>ＭＳ Ｐ明朝</vt:lpstr>
      <vt:lpstr>ＭＳ ゴシック</vt:lpstr>
      <vt:lpstr>ＭＳ 明朝</vt:lpstr>
      <vt:lpstr>Arial</vt:lpstr>
      <vt:lpstr>Calibri</vt:lpstr>
      <vt:lpstr>Calibri Light</vt:lpstr>
      <vt:lpstr>Century</vt:lpstr>
      <vt:lpstr>Times New Roman</vt:lpstr>
      <vt:lpstr>Tw Cen MT</vt:lpstr>
      <vt:lpstr>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上水道</dc:title>
  <dc:creator>給排水課</dc:creator>
  <cp:lastModifiedBy>豊橋市役所</cp:lastModifiedBy>
  <cp:revision>1250</cp:revision>
  <cp:lastPrinted>2022-09-21T23:44:01Z</cp:lastPrinted>
  <dcterms:created xsi:type="dcterms:W3CDTF">2004-02-09T07:51:39Z</dcterms:created>
  <dcterms:modified xsi:type="dcterms:W3CDTF">2023-06-29T07:38:02Z</dcterms:modified>
</cp:coreProperties>
</file>