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70" r:id="rId2"/>
    <p:sldId id="471" r:id="rId3"/>
    <p:sldId id="472" r:id="rId4"/>
    <p:sldId id="513" r:id="rId5"/>
    <p:sldId id="371" r:id="rId6"/>
    <p:sldId id="372" r:id="rId7"/>
    <p:sldId id="327" r:id="rId8"/>
  </p:sldIdLst>
  <p:sldSz cx="9144000" cy="6858000" type="screen4x3"/>
  <p:notesSz cx="7104063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豊橋市役所" initials="T" lastIdx="0" clrIdx="0">
    <p:extLst>
      <p:ext uri="{19B8F6BF-5375-455C-9EA6-DF929625EA0E}">
        <p15:presenceInfo xmlns:p15="http://schemas.microsoft.com/office/powerpoint/2012/main" userId="豊橋市役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6699FF"/>
    <a:srgbClr val="F8F8F8"/>
    <a:srgbClr val="CCFF99"/>
    <a:srgbClr val="99FFCC"/>
    <a:srgbClr val="FF9999"/>
    <a:srgbClr val="99FF66"/>
    <a:srgbClr val="FFCC66"/>
    <a:srgbClr val="66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73976" autoAdjust="0"/>
  </p:normalViewPr>
  <p:slideViewPr>
    <p:cSldViewPr>
      <p:cViewPr varScale="1">
        <p:scale>
          <a:sx n="82" d="100"/>
          <a:sy n="82" d="100"/>
        </p:scale>
        <p:origin x="2118" y="90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4032" y="90"/>
      </p:cViewPr>
      <p:guideLst>
        <p:guide orient="horz" pos="3225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7522" y="0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2968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7522" y="9722968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5A049538-B6A8-41A9-A0C6-E651152D32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960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7522" y="0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97" y="4861484"/>
            <a:ext cx="5212076" cy="46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2968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7522" y="9722968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F2E6A0B5-F092-43DB-BB35-D0DBBB9130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4401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118"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6A0B5-F092-43DB-BB35-D0DBBB9130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3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7959ECE7-3F22-4C72-9091-DE22FA48A28C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2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56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E2BE5510-D0C5-447D-9CDD-E1760596B93B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3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06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A0B5-F092-43DB-BB35-D0DBBB9130AF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48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6C522E9E-DF0A-4BC3-B4D0-353C41E549FF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5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46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4FD6435E-99D7-4AF2-A51C-A97050D1F1CE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6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8350"/>
            <a:ext cx="5113338" cy="3835400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38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DFB48A2C-2E9A-4FB7-AE16-93DDB306254E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7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38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F775E-6CDE-4A4C-AE07-D3C1DFD62B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29563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F15D3-14A9-4620-B5C9-04BC2A2EFE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69429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46BBF-FDF3-4FE6-860A-AFE1F9E5E6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6721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D57F0-CC1A-4D80-B402-F4A7F72635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6141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128ED-8E6D-4DDA-B766-2E7EBE609E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93438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9571E-ADCB-4AFB-AC54-BDC55B8BB5E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30144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C384E-051E-4DFA-A583-89E7A6C580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61721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33692-400B-49E2-829B-32955147FF7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16547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1223B-EFED-4D0C-9055-C51ADBD33A8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49776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81C04-AE80-463D-88AD-6D09871F1C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66895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18AD9-72DA-4CE5-B5E2-78A8D726B8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9113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BE7F8E4D-4D58-441B-A8FD-5E3545E1622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3"/>
          <p:cNvSpPr>
            <a:spLocks noChangeShapeType="1"/>
          </p:cNvSpPr>
          <p:nvPr/>
        </p:nvSpPr>
        <p:spPr bwMode="auto">
          <a:xfrm>
            <a:off x="4356100" y="2565400"/>
            <a:ext cx="73025" cy="863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+mn-cs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34950" y="1236663"/>
            <a:ext cx="558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下水道のない地域では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421063" y="881063"/>
            <a:ext cx="10810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ちいき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692275" y="4953000"/>
            <a:ext cx="6480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個人用のミニ下水処理場</a:t>
            </a:r>
          </a:p>
        </p:txBody>
      </p:sp>
      <p:sp>
        <p:nvSpPr>
          <p:cNvPr id="52230" name="AutoShape 7"/>
          <p:cNvSpPr>
            <a:spLocks noChangeArrowheads="1"/>
          </p:cNvSpPr>
          <p:nvPr/>
        </p:nvSpPr>
        <p:spPr bwMode="auto">
          <a:xfrm>
            <a:off x="3941763" y="3748088"/>
            <a:ext cx="1206500" cy="976312"/>
          </a:xfrm>
          <a:prstGeom prst="downArrow">
            <a:avLst>
              <a:gd name="adj1" fmla="val 37259"/>
              <a:gd name="adj2" fmla="val 44111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+mn-cs"/>
            </a:endParaRP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1331913" y="2781300"/>
            <a:ext cx="6840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浄 化 槽 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を使っています。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1117600" y="2454808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じょう か   そう</a:t>
            </a:r>
          </a:p>
        </p:txBody>
      </p:sp>
      <p:pic>
        <p:nvPicPr>
          <p:cNvPr id="52233" name="Picture 11" descr="正面４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26241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69331" y="4673600"/>
            <a:ext cx="1081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 err="1">
                <a:solidFill>
                  <a:srgbClr val="3333CC"/>
                </a:solidFill>
              </a:rPr>
              <a:t>こじん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+mn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20606" y="4712320"/>
            <a:ext cx="1081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しょり</a:t>
            </a:r>
          </a:p>
        </p:txBody>
      </p:sp>
    </p:spTree>
    <p:extLst>
      <p:ext uri="{BB962C8B-B14F-4D97-AF65-F5344CB8AC3E}">
        <p14:creationId xmlns:p14="http://schemas.microsoft.com/office/powerpoint/2010/main" val="3240260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76250"/>
            <a:ext cx="5834063" cy="792163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浄化槽ってなんだろう？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1366838"/>
          <a:ext cx="914400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Image" r:id="rId4" imgW="7533230" imgH="4079018" progId="Photoshop.Image.6">
                  <p:embed/>
                </p:oleObj>
              </mc:Choice>
              <mc:Fallback>
                <p:oleObj name="Image" r:id="rId4" imgW="7533230" imgH="4079018" progId="Photoshop.Image.6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6838"/>
                        <a:ext cx="9144000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95800" y="1600200"/>
            <a:ext cx="464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ja-JP" sz="24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0" y="1524000"/>
            <a:ext cx="4572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143000" y="1524000"/>
            <a:ext cx="1676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5410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800600" y="541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705600" y="5943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638800" y="5410200"/>
            <a:ext cx="5286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843213" y="5445125"/>
            <a:ext cx="1800225" cy="701675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がっぺいじょう化そう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23850" y="260350"/>
            <a:ext cx="163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200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じょう か そう</a:t>
            </a:r>
          </a:p>
        </p:txBody>
      </p:sp>
    </p:spTree>
    <p:extLst>
      <p:ext uri="{BB962C8B-B14F-4D97-AF65-F5344CB8AC3E}">
        <p14:creationId xmlns:p14="http://schemas.microsoft.com/office/powerpoint/2010/main" val="201914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76250"/>
            <a:ext cx="3763963" cy="838200"/>
          </a:xfrm>
        </p:spPr>
        <p:txBody>
          <a:bodyPr/>
          <a:lstStyle/>
          <a:p>
            <a:pPr algn="l" eaLnBrk="1" hangingPunct="1"/>
            <a:r>
              <a:rPr lang="ja-JP" altLang="en-US" sz="400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浄化槽のしくみ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6550"/>
            <a:ext cx="57912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514725" y="1042988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0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ブロワ</a:t>
            </a:r>
            <a:endParaRPr lang="ja-JP" altLang="en-US" sz="24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676400" y="6091238"/>
            <a:ext cx="2286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2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けん気ろしょう室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071938" y="6043613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200" b="1" dirty="0" err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せっしょくばっ</a:t>
            </a:r>
            <a:r>
              <a:rPr lang="ja-JP" altLang="en-US" sz="2200" b="1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気室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019800" y="6091238"/>
            <a:ext cx="1676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2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ちんでん室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3886200" y="137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47625" y="2743200"/>
            <a:ext cx="1676400" cy="0"/>
          </a:xfrm>
          <a:prstGeom prst="line">
            <a:avLst/>
          </a:prstGeom>
          <a:noFill/>
          <a:ln w="63500">
            <a:solidFill>
              <a:srgbClr val="8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81000" y="2200275"/>
            <a:ext cx="990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6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汚水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7543800" y="3248025"/>
            <a:ext cx="1600200" cy="4763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562850" y="2667000"/>
            <a:ext cx="121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6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放流水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115050" y="22860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薬品</a:t>
            </a:r>
            <a:r>
              <a:rPr lang="en-US" altLang="ja-JP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7315200" y="3429000"/>
            <a:ext cx="152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200" b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しょうどく室</a:t>
            </a: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6705600" y="369093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4833938" y="5057775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接触材</a:t>
            </a:r>
            <a:r>
              <a:rPr lang="en-US" altLang="ja-JP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2362200" y="4724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ろ材</a:t>
            </a:r>
            <a:r>
              <a:rPr lang="en-US" altLang="ja-JP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39750" y="19891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おすい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4033838" y="6105525"/>
            <a:ext cx="1800225" cy="68580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7315200" y="3429000"/>
            <a:ext cx="1524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600200" y="6067425"/>
            <a:ext cx="2209800" cy="485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6019800" y="6096000"/>
            <a:ext cx="1524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395288" y="260350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fontAlgn="ctr" hangingPunct="1">
              <a:spcBef>
                <a:spcPct val="50000"/>
              </a:spcBef>
            </a:pPr>
            <a:r>
              <a:rPr lang="ja-JP" altLang="en-US" sz="200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じょうかそう</a:t>
            </a:r>
          </a:p>
        </p:txBody>
      </p:sp>
    </p:spTree>
    <p:extLst>
      <p:ext uri="{BB962C8B-B14F-4D97-AF65-F5344CB8AC3E}">
        <p14:creationId xmlns:p14="http://schemas.microsoft.com/office/powerpoint/2010/main" val="822451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17778" r="11831" b="10496"/>
          <a:stretch/>
        </p:blipFill>
        <p:spPr>
          <a:xfrm>
            <a:off x="2071575" y="3378030"/>
            <a:ext cx="1491756" cy="139681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19739" r="20588" b="19476"/>
          <a:stretch/>
        </p:blipFill>
        <p:spPr>
          <a:xfrm>
            <a:off x="679519" y="3691032"/>
            <a:ext cx="1275984" cy="1533159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4602984" y="4354356"/>
            <a:ext cx="3538432" cy="1647438"/>
            <a:chOff x="5129236" y="3953592"/>
            <a:chExt cx="3538432" cy="164743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2" t="38693" r="3682" b="15424"/>
            <a:stretch/>
          </p:blipFill>
          <p:spPr>
            <a:xfrm>
              <a:off x="6888483" y="4229668"/>
              <a:ext cx="1779185" cy="932777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28" t="16389" r="16805" b="12083"/>
            <a:stretch/>
          </p:blipFill>
          <p:spPr>
            <a:xfrm>
              <a:off x="5129236" y="3953592"/>
              <a:ext cx="1593056" cy="1647438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4247551" y="1460162"/>
            <a:ext cx="3356426" cy="2029595"/>
            <a:chOff x="4247532" y="1153901"/>
            <a:chExt cx="3356426" cy="202959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2" t="30261" r="17712" b="19804"/>
            <a:stretch/>
          </p:blipFill>
          <p:spPr>
            <a:xfrm>
              <a:off x="4247532" y="1153901"/>
              <a:ext cx="1678232" cy="1259499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73" t="35033" r="26961" b="26362"/>
            <a:stretch/>
          </p:blipFill>
          <p:spPr>
            <a:xfrm>
              <a:off x="6888483" y="2124008"/>
              <a:ext cx="715475" cy="973748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5" t="28192" r="13168" b="27342"/>
            <a:stretch/>
          </p:blipFill>
          <p:spPr>
            <a:xfrm>
              <a:off x="5333695" y="2228613"/>
              <a:ext cx="1465775" cy="954883"/>
            </a:xfrm>
            <a:prstGeom prst="rect">
              <a:avLst/>
            </a:prstGeom>
          </p:spPr>
        </p:pic>
      </p:grpSp>
      <p:sp>
        <p:nvSpPr>
          <p:cNvPr id="11" name="Rectangle 7">
            <a:extLst>
              <a:ext uri="{FF2B5EF4-FFF2-40B4-BE49-F238E27FC236}">
                <a16:creationId xmlns:a16="http://schemas.microsoft.com/office/drawing/2014/main" id="{FFC3815C-8B65-37EB-946E-4E8305022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56" y="372268"/>
            <a:ext cx="61213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40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微生物のニガテなもの、、、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10548" y="13009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薬品</a:t>
            </a:r>
            <a:endParaRPr kumimoji="1" lang="ja-JP" altLang="en-US" sz="1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80811" y="22456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薬品</a:t>
            </a:r>
            <a:endParaRPr kumimoji="1" lang="ja-JP" altLang="en-US" sz="1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17453" y="29171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油</a:t>
            </a:r>
            <a:endParaRPr kumimoji="1" lang="ja-JP" altLang="en-US" sz="1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07657" y="42591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重金属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6590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4813"/>
            <a:ext cx="6551613" cy="838200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下水道を大切に</a:t>
            </a:r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使いましょう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68538" y="188913"/>
            <a:ext cx="1355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たい せつ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722688" y="20955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dirty="0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つか</a:t>
            </a:r>
          </a:p>
        </p:txBody>
      </p:sp>
      <p:pic>
        <p:nvPicPr>
          <p:cNvPr id="41989" name="Picture 5" descr="ながしちゃダ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1973512"/>
            <a:ext cx="88217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0" name="WordArt 6"/>
          <p:cNvSpPr>
            <a:spLocks noChangeArrowheads="1" noChangeShapeType="1" noTextEdit="1"/>
          </p:cNvSpPr>
          <p:nvPr/>
        </p:nvSpPr>
        <p:spPr bwMode="auto">
          <a:xfrm>
            <a:off x="244475" y="1155700"/>
            <a:ext cx="2374900" cy="16541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ja-JP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流さないで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666 0.03472 C -0.01823 0.03796 -0.01962 0.04143 -0.02135 0.04421 C -0.02534 0.05069 -0.02968 0.05671 -0.03333 0.06342 C -0.0368 0.06944 -0.03975 0.07615 -0.04288 0.0824 L -0.04757 0.09189 C -0.04843 0.09514 -0.04913 0.09838 -0.05 0.10139 C -0.05156 0.10671 -0.05347 0.1118 -0.05468 0.11736 C -0.05677 0.12569 -0.05746 0.13449 -0.05955 0.14282 C -0.06302 0.15648 -0.06128 0.14907 -0.06423 0.16504 C -0.0651 0.17662 -0.06545 0.18819 -0.06666 0.19976 C -0.06736 0.20648 -0.06979 0.21551 -0.07135 0.22199 C -0.07066 0.2412 -0.07048 0.26018 -0.06909 0.27916 C -0.06875 0.28264 -0.06788 0.28588 -0.06666 0.28865 C -0.06302 0.29745 -0.05659 0.31064 -0.05 0.31736 C -0.04531 0.32199 -0.03593 0.32754 -0.0309 0.3331 C -0.0283 0.33611 -0.02656 0.34004 -0.02378 0.34282 C -0.021 0.34537 -0.01736 0.34676 -0.01423 0.34907 C -0.0118 0.35092 -0.00989 0.35416 -0.00712 0.35532 C -0.0033 0.3574 0.00087 0.35717 0.00469 0.35856 C 0.00955 0.36041 0.0191 0.36504 0.0191 0.36504 C 0.03334 0.36389 0.04775 0.36504 0.06198 0.3618 C 0.0665 0.36064 0.06962 0.35509 0.07379 0.35231 C 0.07604 0.35069 0.07865 0.35023 0.08091 0.34907 C 0.0816 0.34791 0.09184 0.33009 0.09288 0.32685 C 0.09479 0.3206 0.09827 0.30069 0.1 0.29189 C 0.09792 0.22939 0.1132 0.23009 0.08802 0.21574 C 0.08577 0.21435 0.08334 0.21365 0.08091 0.2125 C 0.06667 0.21365 0.05209 0.21203 0.03802 0.21574 C 0.03525 0.21643 0.03542 0.22245 0.03334 0.22523 C 0.03125 0.22801 0.02865 0.22939 0.02622 0.23171 C 0.02292 0.23796 0.01823 0.24652 0.01667 0.25393 C 0.01528 0.25995 0.01511 0.26643 0.01424 0.27291 C 0.01511 0.29398 0.01476 0.31527 0.01667 0.33634 C 0.01823 0.35486 0.02344 0.35926 0.03334 0.37129 C 0.03785 0.37685 0.04271 0.38194 0.04757 0.38726 C 0.0507 0.39051 0.05348 0.39444 0.05712 0.39676 C 0.06563 0.40185 0.07483 0.40439 0.08334 0.40949 C 0.0915 0.41412 0.09896 0.42083 0.10712 0.42523 C 0.1165 0.43032 0.12622 0.43356 0.13577 0.43796 C 0.13976 0.43981 0.14358 0.44236 0.14757 0.44421 C 0.15469 0.44768 0.1691 0.45393 0.1691 0.45393 C 0.18021 0.45277 0.19132 0.45231 0.20243 0.45069 C 0.20556 0.45023 0.20903 0.44953 0.21198 0.44745 C 0.23611 0.43125 0.20764 0.44259 0.23091 0.43472 C 0.25313 0.39768 0.22604 0.43981 0.25469 0.40625 C 0.25695 0.4037 0.25764 0.39953 0.25955 0.39676 C 0.26163 0.39328 0.26424 0.39027 0.26667 0.38726 C 0.28108 0.34884 0.26268 0.39629 0.27622 0.36504 C 0.28038 0.35509 0.28507 0.33958 0.28802 0.33009 C 0.28889 0.32361 0.28941 0.31736 0.29045 0.31088 C 0.29184 0.30254 0.29532 0.28564 0.29532 0.28564 C 0.29427 0.25949 0.30191 0.22847 0.28577 0.20949 C 0.28229 0.20532 0.27813 0.20208 0.27379 0.19976 C 0.26927 0.19768 0.26424 0.19768 0.25955 0.19676 C 0.25209 0.19791 0.23733 0.19861 0.22865 0.20301 C 0.22518 0.20463 0.22188 0.20648 0.2191 0.20949 C 0.20747 0.22176 0.2066 0.225 0.2 0.23796 C 0.19913 0.24213 0.19844 0.24652 0.19757 0.25069 C 0.19688 0.25393 0.19532 0.25694 0.19532 0.26018 C 0.19532 0.275 0.19601 0.29004 0.19757 0.30463 C 0.19983 0.3243 0.20018 0.32176 0.20955 0.33009 C 0.21441 0.33981 0.21667 0.34652 0.22622 0.35231 C 0.23056 0.35486 0.23577 0.35439 0.24045 0.35532 C 0.24358 0.35856 0.24636 0.36319 0.25 0.36504 C 0.25521 0.36759 0.26111 0.36666 0.26667 0.36805 C 0.2691 0.36875 0.27136 0.37037 0.27379 0.37129 C 0.28038 0.37361 0.29358 0.37615 0.3 0.37754 C 0.32223 0.37662 0.34445 0.37615 0.36667 0.37453 C 0.37223 0.37407 0.37795 0.37338 0.38334 0.37129 C 0.38924 0.36898 0.39427 0.36435 0.4 0.3618 C 0.40382 0.35995 0.40799 0.35995 0.41198 0.35856 C 0.41441 0.35787 0.41667 0.35625 0.4191 0.35532 C 0.42223 0.35416 0.42552 0.3537 0.42865 0.35231 C 0.47292 0.33264 0.41702 0.35694 0.44757 0.33958 C 0.4507 0.33773 0.454 0.3375 0.45712 0.33634 C 0.45938 0.33426 0.47032 0.32291 0.47379 0.3206 C 0.47604 0.31898 0.47865 0.31828 0.48091 0.31736 C 0.48334 0.31412 0.48594 0.31134 0.48802 0.30787 C 0.48993 0.30486 0.49098 0.30115 0.49288 0.29838 L 0.5191 0.26342 C 0.52223 0.25902 0.52604 0.25555 0.52865 0.25069 C 0.53021 0.24745 0.53125 0.24375 0.53334 0.2412 C 0.53455 0.23935 0.53646 0.23912 0.5382 0.23796 " pathEditMode="relative" ptsTypes="AAAAAAAAAAAAAAAAAAAAAAAAAAAAAAAAAAAAAAAAAAAAAAAAAAAAAAAAAAAAAAAAAAAAAAAAAAAAAAAAAAAAA">
                                      <p:cBhvr>
                                        <p:cTn id="6" dur="375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油で下水管が半分詰まっている写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181100"/>
            <a:ext cx="450056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油でマンホールがつまっている写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196975"/>
            <a:ext cx="41402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395288" y="4724400"/>
            <a:ext cx="3816350" cy="1800225"/>
            <a:chOff x="3106" y="799"/>
            <a:chExt cx="2404" cy="1134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106" y="1026"/>
              <a:ext cx="2404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eaLnBrk="1" hangingPunct="1"/>
              <a:r>
                <a:rPr lang="ja-JP" altLang="en-US" sz="3600">
                  <a:solidFill>
                    <a:schemeClr val="accent2"/>
                  </a:solidFill>
                  <a:latin typeface="Arial" panose="020B0604020202020204" pitchFamily="34" charset="0"/>
                  <a:ea typeface="HGP創英角ﾎﾟｯﾌﾟ体" panose="040B0A00000000000000" pitchFamily="50" charset="-128"/>
                </a:rPr>
                <a:t>油で下水管が</a:t>
              </a:r>
            </a:p>
            <a:p>
              <a:pPr eaLnBrk="1" hangingPunct="1"/>
              <a:endParaRPr lang="ja-JP" altLang="en-US" sz="2000">
                <a:solidFill>
                  <a:schemeClr val="accent2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endParaRPr>
            </a:p>
            <a:p>
              <a:pPr eaLnBrk="1" hangingPunct="1"/>
              <a:r>
                <a:rPr lang="ja-JP" altLang="en-US" sz="3600">
                  <a:solidFill>
                    <a:schemeClr val="accent2"/>
                  </a:solidFill>
                  <a:latin typeface="Arial" panose="020B0604020202020204" pitchFamily="34" charset="0"/>
                  <a:ea typeface="HGP創英角ﾎﾟｯﾌﾟ体" panose="040B0A00000000000000" pitchFamily="50" charset="-128"/>
                </a:rPr>
                <a:t>半分つまった状態</a:t>
              </a: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4285" y="799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eaLnBrk="1" hangingPunct="1"/>
              <a:r>
                <a:rPr lang="ja-JP" altLang="en-US" sz="1800">
                  <a:solidFill>
                    <a:schemeClr val="accent2"/>
                  </a:solidFill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かん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694" y="1351"/>
              <a:ext cx="7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eaLnBrk="1" hangingPunct="1"/>
              <a:r>
                <a:rPr lang="ja-JP" altLang="en-US" sz="1800">
                  <a:solidFill>
                    <a:schemeClr val="accent2"/>
                  </a:solidFill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じょうたい</a:t>
              </a:r>
            </a:p>
          </p:txBody>
        </p:sp>
      </p:grpSp>
      <p:grpSp>
        <p:nvGrpSpPr>
          <p:cNvPr id="43013" name="Group 8"/>
          <p:cNvGrpSpPr>
            <a:grpSpLocks/>
          </p:cNvGrpSpPr>
          <p:nvPr/>
        </p:nvGrpSpPr>
        <p:grpSpPr bwMode="auto">
          <a:xfrm>
            <a:off x="4946650" y="4910138"/>
            <a:ext cx="3868738" cy="1773237"/>
            <a:chOff x="3010" y="2677"/>
            <a:chExt cx="2437" cy="1253"/>
          </a:xfrm>
        </p:grpSpPr>
        <p:sp>
          <p:nvSpPr>
            <p:cNvPr id="43020" name="Rectangle 9"/>
            <p:cNvSpPr>
              <a:spLocks noChangeArrowheads="1"/>
            </p:cNvSpPr>
            <p:nvPr/>
          </p:nvSpPr>
          <p:spPr bwMode="auto">
            <a:xfrm>
              <a:off x="3010" y="2677"/>
              <a:ext cx="2314" cy="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eaLnBrk="1" fontAlgn="t" hangingPunct="1"/>
              <a:r>
                <a:rPr lang="ja-JP" altLang="en-US" sz="3600">
                  <a:solidFill>
                    <a:schemeClr val="accent2"/>
                  </a:solidFill>
                  <a:latin typeface="Arial" panose="020B0604020202020204" pitchFamily="34" charset="0"/>
                  <a:ea typeface="HGP創英角ﾎﾟｯﾌﾟ体" panose="040B0A00000000000000" pitchFamily="50" charset="-128"/>
                </a:rPr>
                <a:t>油でマンホールが</a:t>
              </a:r>
            </a:p>
            <a:p>
              <a:pPr eaLnBrk="1" fontAlgn="t" hangingPunct="1"/>
              <a:endParaRPr lang="ja-JP" altLang="en-US" sz="2000">
                <a:solidFill>
                  <a:schemeClr val="accent2"/>
                </a:solidFill>
                <a:latin typeface="Arial" panose="020B0604020202020204" pitchFamily="34" charset="0"/>
                <a:ea typeface="HGP創英角ﾎﾟｯﾌﾟ体" panose="040B0A00000000000000" pitchFamily="50" charset="-128"/>
              </a:endParaRPr>
            </a:p>
            <a:p>
              <a:pPr eaLnBrk="1" fontAlgn="t" hangingPunct="1"/>
              <a:r>
                <a:rPr lang="ja-JP" altLang="en-US" sz="3600">
                  <a:solidFill>
                    <a:schemeClr val="accent2"/>
                  </a:solidFill>
                  <a:latin typeface="Arial" panose="020B0604020202020204" pitchFamily="34" charset="0"/>
                  <a:ea typeface="HGP創英角ﾎﾟｯﾌﾟ体" panose="040B0A00000000000000" pitchFamily="50" charset="-128"/>
                </a:rPr>
                <a:t>　　　　つまった状態</a:t>
              </a:r>
            </a:p>
          </p:txBody>
        </p:sp>
        <p:sp>
          <p:nvSpPr>
            <p:cNvPr id="43021" name="Text Box 10"/>
            <p:cNvSpPr txBox="1">
              <a:spLocks noChangeArrowheads="1"/>
            </p:cNvSpPr>
            <p:nvPr/>
          </p:nvSpPr>
          <p:spPr bwMode="auto">
            <a:xfrm>
              <a:off x="4724" y="3157"/>
              <a:ext cx="723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eaLnBrk="1" hangingPunct="1"/>
              <a:r>
                <a:rPr lang="ja-JP" altLang="en-US" sz="1800">
                  <a:solidFill>
                    <a:schemeClr val="accent2"/>
                  </a:solidFill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じょうたい</a:t>
              </a:r>
            </a:p>
          </p:txBody>
        </p:sp>
      </p:grpSp>
      <p:grpSp>
        <p:nvGrpSpPr>
          <p:cNvPr id="43014" name="Group 11"/>
          <p:cNvGrpSpPr>
            <a:grpSpLocks/>
          </p:cNvGrpSpPr>
          <p:nvPr/>
        </p:nvGrpSpPr>
        <p:grpSpPr bwMode="auto">
          <a:xfrm>
            <a:off x="180975" y="2281238"/>
            <a:ext cx="1944688" cy="2665412"/>
            <a:chOff x="113" y="1207"/>
            <a:chExt cx="1225" cy="1679"/>
          </a:xfrm>
        </p:grpSpPr>
        <p:sp>
          <p:nvSpPr>
            <p:cNvPr id="300044" name="AutoShape 12"/>
            <p:cNvSpPr>
              <a:spLocks noChangeArrowheads="1"/>
            </p:cNvSpPr>
            <p:nvPr/>
          </p:nvSpPr>
          <p:spPr bwMode="auto">
            <a:xfrm rot="5400000">
              <a:off x="-143" y="1463"/>
              <a:ext cx="1678" cy="1225"/>
            </a:xfrm>
            <a:prstGeom prst="can">
              <a:avLst>
                <a:gd name="adj" fmla="val 39833"/>
              </a:avLst>
            </a:prstGeom>
            <a:gradFill rotWithShape="1">
              <a:gsLst>
                <a:gs pos="0">
                  <a:srgbClr val="767676"/>
                </a:gs>
                <a:gs pos="5000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80808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43017" name="Oval 13"/>
            <p:cNvSpPr>
              <a:spLocks noChangeArrowheads="1"/>
            </p:cNvSpPr>
            <p:nvPr/>
          </p:nvSpPr>
          <p:spPr bwMode="auto">
            <a:xfrm>
              <a:off x="839" y="1207"/>
              <a:ext cx="499" cy="1679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43018" name="Oval 14"/>
            <p:cNvSpPr>
              <a:spLocks noChangeArrowheads="1"/>
            </p:cNvSpPr>
            <p:nvPr/>
          </p:nvSpPr>
          <p:spPr bwMode="auto">
            <a:xfrm>
              <a:off x="891" y="1298"/>
              <a:ext cx="395" cy="1497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300047" name="AutoShape 15"/>
            <p:cNvSpPr>
              <a:spLocks noChangeArrowheads="1"/>
            </p:cNvSpPr>
            <p:nvPr/>
          </p:nvSpPr>
          <p:spPr bwMode="auto">
            <a:xfrm rot="5400000">
              <a:off x="657" y="1525"/>
              <a:ext cx="862" cy="408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</p:grpSp>
      <p:sp>
        <p:nvSpPr>
          <p:cNvPr id="430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4813"/>
            <a:ext cx="7850188" cy="838200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下水道に油を流してしまったら！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流しに捨てな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3926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適量の食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31686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539750" y="4365625"/>
            <a:ext cx="38877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32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余分に食べ物を作ら</a:t>
            </a:r>
            <a:endParaRPr lang="en-US" altLang="ja-JP" sz="32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32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ない。よそわない。</a:t>
            </a:r>
            <a:endParaRPr lang="en-US" altLang="ja-JP" sz="32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32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残さない。</a:t>
            </a:r>
          </a:p>
        </p:txBody>
      </p:sp>
      <p:grpSp>
        <p:nvGrpSpPr>
          <p:cNvPr id="44037" name="Group 11"/>
          <p:cNvGrpSpPr>
            <a:grpSpLocks/>
          </p:cNvGrpSpPr>
          <p:nvPr/>
        </p:nvGrpSpPr>
        <p:grpSpPr bwMode="auto">
          <a:xfrm>
            <a:off x="4441024" y="5059319"/>
            <a:ext cx="4464050" cy="1384300"/>
            <a:chOff x="3123" y="3249"/>
            <a:chExt cx="3175" cy="872"/>
          </a:xfrm>
        </p:grpSpPr>
        <p:sp>
          <p:nvSpPr>
            <p:cNvPr id="44042" name="Text Box 5"/>
            <p:cNvSpPr txBox="1">
              <a:spLocks noChangeArrowheads="1"/>
            </p:cNvSpPr>
            <p:nvPr/>
          </p:nvSpPr>
          <p:spPr bwMode="auto">
            <a:xfrm>
              <a:off x="3123" y="3249"/>
              <a:ext cx="3175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eaLnBrk="1" hangingPunct="1"/>
              <a:r>
                <a:rPr lang="ja-JP" altLang="en-US" sz="3200" dirty="0">
                  <a:solidFill>
                    <a:schemeClr val="accent2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野菜くずや食べのこしは、</a:t>
              </a:r>
            </a:p>
            <a:p>
              <a:pPr eaLnBrk="1" hangingPunct="1"/>
              <a:endParaRPr lang="ja-JP" altLang="en-US" sz="2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eaLnBrk="1" hangingPunct="1"/>
              <a:r>
                <a:rPr lang="ja-JP" altLang="en-US" sz="3200" dirty="0">
                  <a:solidFill>
                    <a:schemeClr val="accent2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堆肥や生ゴミへ。</a:t>
              </a:r>
            </a:p>
          </p:txBody>
        </p:sp>
        <p:sp>
          <p:nvSpPr>
            <p:cNvPr id="44043" name="Text Box 10"/>
            <p:cNvSpPr txBox="1">
              <a:spLocks noChangeArrowheads="1"/>
            </p:cNvSpPr>
            <p:nvPr/>
          </p:nvSpPr>
          <p:spPr bwMode="auto">
            <a:xfrm>
              <a:off x="3212" y="3579"/>
              <a:ext cx="6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eaLnBrk="1" hangingPunct="1"/>
              <a:r>
                <a:rPr lang="ja-JP" altLang="en-US" sz="1800" dirty="0">
                  <a:solidFill>
                    <a:schemeClr val="accent2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たいひ</a:t>
              </a:r>
            </a:p>
          </p:txBody>
        </p:sp>
      </p:grp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550863" y="56499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1800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のこ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0825" y="404813"/>
            <a:ext cx="6697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ja-JP" altLang="en-US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できることから始めましょう！</a:t>
            </a: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671513" y="4148138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1800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よぶん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4566000" y="4810262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1800" dirty="0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やさい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創英角ﾎﾟｯﾌﾟ体" pitchFamily="49" charset="-128"/>
            <a:ea typeface="HG創英角ﾎﾟｯﾌﾟ体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創英角ﾎﾟｯﾌﾟ体" pitchFamily="49" charset="-128"/>
            <a:ea typeface="HG創英角ﾎﾟｯﾌﾟ体" pitchFamily="4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22346</TotalTime>
  <Words>159</Words>
  <Application>Microsoft Office PowerPoint</Application>
  <PresentationFormat>画面に合わせる (4:3)</PresentationFormat>
  <Paragraphs>62</Paragraphs>
  <Slides>7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HGP創英角ｺﾞｼｯｸUB</vt:lpstr>
      <vt:lpstr>HGP創英角ﾎﾟｯﾌﾟ体</vt:lpstr>
      <vt:lpstr>HG創英角ﾎﾟｯﾌﾟ体</vt:lpstr>
      <vt:lpstr>ＭＳ Ｐゴシック</vt:lpstr>
      <vt:lpstr>ＭＳ Ｐ明朝</vt:lpstr>
      <vt:lpstr>ＭＳ ゴシック</vt:lpstr>
      <vt:lpstr>Arial</vt:lpstr>
      <vt:lpstr>Times New Roman</vt:lpstr>
      <vt:lpstr>標準デザイン</vt:lpstr>
      <vt:lpstr>Image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下水道</dc:title>
  <dc:creator>給排水課</dc:creator>
  <cp:lastModifiedBy>豊橋市役所</cp:lastModifiedBy>
  <cp:revision>1128</cp:revision>
  <cp:lastPrinted>2023-05-22T00:08:28Z</cp:lastPrinted>
  <dcterms:created xsi:type="dcterms:W3CDTF">2004-02-09T07:54:02Z</dcterms:created>
  <dcterms:modified xsi:type="dcterms:W3CDTF">2023-06-29T07:33:12Z</dcterms:modified>
</cp:coreProperties>
</file>