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7094" r:id="rId2"/>
  </p:sldMasterIdLst>
  <p:notesMasterIdLst>
    <p:notesMasterId r:id="rId19"/>
  </p:notesMasterIdLst>
  <p:handoutMasterIdLst>
    <p:handoutMasterId r:id="rId20"/>
  </p:handoutMasterIdLst>
  <p:sldIdLst>
    <p:sldId id="453" r:id="rId3"/>
    <p:sldId id="419" r:id="rId4"/>
    <p:sldId id="433" r:id="rId5"/>
    <p:sldId id="458" r:id="rId6"/>
    <p:sldId id="471" r:id="rId7"/>
    <p:sldId id="436" r:id="rId8"/>
    <p:sldId id="432" r:id="rId9"/>
    <p:sldId id="444" r:id="rId10"/>
    <p:sldId id="448" r:id="rId11"/>
    <p:sldId id="445" r:id="rId12"/>
    <p:sldId id="463" r:id="rId13"/>
    <p:sldId id="449" r:id="rId14"/>
    <p:sldId id="362" r:id="rId15"/>
    <p:sldId id="450" r:id="rId16"/>
    <p:sldId id="357" r:id="rId17"/>
    <p:sldId id="442" r:id="rId18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CECFF"/>
    <a:srgbClr val="CCFFFF"/>
    <a:srgbClr val="FF9933"/>
    <a:srgbClr val="3366FF"/>
    <a:srgbClr val="F8F8F8"/>
    <a:srgbClr val="FFFFFF"/>
    <a:srgbClr val="FFCC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70938" autoAdjust="0"/>
  </p:normalViewPr>
  <p:slideViewPr>
    <p:cSldViewPr snapToGrid="0">
      <p:cViewPr varScale="1">
        <p:scale>
          <a:sx n="79" d="100"/>
          <a:sy n="79" d="100"/>
        </p:scale>
        <p:origin x="26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56" y="96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379\Desktop\&#31680;&#27700;&#26085;&#2596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93393198932786E-2"/>
          <c:y val="3.9288689111232622E-2"/>
          <c:w val="0.94190369482034997"/>
          <c:h val="0.9151693009938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日数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Sheet1!$B$3:$AH$3</c:f>
              <c:strCache>
                <c:ptCount val="33"/>
                <c:pt idx="0">
                  <c:v>元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元</c:v>
                </c:pt>
                <c:pt idx="31">
                  <c:v>2</c:v>
                </c:pt>
                <c:pt idx="32">
                  <c:v>3</c:v>
                </c:pt>
              </c:strCache>
            </c:strRef>
          </c:cat>
          <c:val>
            <c:numRef>
              <c:f>Sheet1!$B$4:$AH$4</c:f>
              <c:numCache>
                <c:formatCode>General</c:formatCode>
                <c:ptCount val="33"/>
                <c:pt idx="0">
                  <c:v>9</c:v>
                </c:pt>
                <c:pt idx="1">
                  <c:v>42</c:v>
                </c:pt>
                <c:pt idx="2">
                  <c:v>27</c:v>
                </c:pt>
                <c:pt idx="3">
                  <c:v>72</c:v>
                </c:pt>
                <c:pt idx="4">
                  <c:v>65</c:v>
                </c:pt>
                <c:pt idx="5">
                  <c:v>181</c:v>
                </c:pt>
                <c:pt idx="6">
                  <c:v>258</c:v>
                </c:pt>
                <c:pt idx="7">
                  <c:v>187</c:v>
                </c:pt>
                <c:pt idx="8">
                  <c:v>131</c:v>
                </c:pt>
                <c:pt idx="9">
                  <c:v>11</c:v>
                </c:pt>
                <c:pt idx="10">
                  <c:v>0</c:v>
                </c:pt>
                <c:pt idx="11">
                  <c:v>28</c:v>
                </c:pt>
                <c:pt idx="12">
                  <c:v>119</c:v>
                </c:pt>
                <c:pt idx="13">
                  <c:v>54</c:v>
                </c:pt>
                <c:pt idx="14">
                  <c:v>0</c:v>
                </c:pt>
                <c:pt idx="15">
                  <c:v>0</c:v>
                </c:pt>
                <c:pt idx="16">
                  <c:v>109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54</c:v>
                </c:pt>
                <c:pt idx="25">
                  <c:v>9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67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E-45A5-A811-6789C386EA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341824"/>
        <c:axId val="75343360"/>
      </c:barChart>
      <c:catAx>
        <c:axId val="7534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5343360"/>
        <c:crosses val="autoZero"/>
        <c:auto val="1"/>
        <c:lblAlgn val="ctr"/>
        <c:lblOffset val="100"/>
        <c:noMultiLvlLbl val="0"/>
      </c:catAx>
      <c:valAx>
        <c:axId val="7534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5341824"/>
        <c:crosses val="autoZero"/>
        <c:crossBetween val="between"/>
      </c:valAx>
      <c:spPr>
        <a:solidFill>
          <a:srgbClr val="CCEC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E7B7D03A-717F-4DDF-84B0-62A0F12F26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F5CD652B-8235-4FF7-8276-A9721FA36F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652B-8235-4FF7-8276-A9721FA36F32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562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652B-8235-4FF7-8276-A9721FA36F32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574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55AF804E-EB9F-4BC8-9571-E35500EB0E85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11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29037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77EF8CF-852A-45D0-8608-6D115B6C9BEB}" type="slidenum">
              <a:rPr lang="en-US" altLang="ja-JP" sz="1200" b="0" smtClean="0"/>
              <a:pPr/>
              <a:t>12</a:t>
            </a:fld>
            <a:endParaRPr lang="en-US" altLang="ja-JP" sz="1200" b="0" smtClean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1E0434B0-79AD-4EFE-9CBB-7AA375B6A9EF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13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652B-8235-4FF7-8276-A9721FA36F32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5484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A3F7603B-B882-4EE9-B0A9-8F4C441586F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15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29037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652B-8235-4FF7-8276-A9721FA36F32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02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D6CE521-82E8-44B7-B3BF-ADFD7AE4DC5F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920407" y="4721225"/>
            <a:ext cx="4991100" cy="4473575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8A55D53-77A6-4C54-8877-7CEE958A45A5}" type="slidenum">
              <a:rPr lang="en-US" altLang="ja-JP" sz="1200" b="0" smtClean="0"/>
              <a:pPr/>
              <a:t>3</a:t>
            </a:fld>
            <a:endParaRPr lang="en-US" altLang="ja-JP" sz="1200" b="0" smtClean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68350" indent="-295275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8268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55763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2883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860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432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004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9576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BB15361-8D0A-497E-B35D-BE543E34AE91}" type="slidenum">
              <a:rPr lang="en-US" altLang="ja-JP" sz="1300" b="0" smtClean="0"/>
              <a:pPr/>
              <a:t>4</a:t>
            </a:fld>
            <a:endParaRPr lang="en-US" altLang="ja-JP" sz="1300" b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endParaRPr lang="ja-JP" altLang="en-US" dirty="0" smtClean="0">
              <a:latin typeface="Century" panose="02040604050505020304" pitchFamily="18" charset="0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B9EDB9A-F9C0-43A3-A38D-EDFBDF533208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29037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82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19924F5B-46CF-4806-912F-77A658A10AB4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5863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652B-8235-4FF7-8276-A9721FA36F3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09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652B-8235-4FF7-8276-A9721FA36F32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9362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31EAEDE-9791-4F9D-B023-F0E68942F0B9}" type="slidenum">
              <a:rPr lang="en-US" altLang="ja-JP" sz="1200" b="0" smtClean="0"/>
              <a:pPr/>
              <a:t>9</a:t>
            </a:fld>
            <a:endParaRPr lang="en-US" altLang="ja-JP" sz="1200" b="0" smtClean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4163-0E58-48DF-B29B-47FB95928F34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ADB7-B898-428B-A968-FAC647D332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2611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3181-2939-4B65-A406-63CDF921459D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F9EE-0D01-4DA1-98A2-2D3B4F9336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1892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0D04-E551-421A-AB46-EA1DA849DF64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8C23A-C787-4D69-B1F8-A799DD10A4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08474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1EE9-DD39-4023-93BD-180A7061C679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6683-0C62-4548-B32C-7F30A543A2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02122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D109-6A19-4E0B-B25F-DC80DD3A766E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A7F9-348C-4CB1-A51A-56F0A905B8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30818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4809-4E85-4E8D-B8C5-0659D73DC9DC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8564-AD9F-4D1E-97C9-33D9F55639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359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229C-66AF-42B1-80B5-544E62DBC695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8824-CD88-4145-9267-F9B4F41803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789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0AF8-BF2F-47B1-86EE-73427B41D566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07B9-9D12-4813-9CB9-015B06BB04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556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3572-74AD-4843-B8B1-9676AE05BBB8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B95-77A1-422C-A990-0F268B926E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408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E743-4780-4C5B-B50C-E12312DAD2A9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FE1C-5A5F-4A82-ADAC-3F9649A4F6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7526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E634-7B77-4435-BD17-8404C1D44EDD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0A56-3A24-431C-8BFA-36A1A187F7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72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9AD5-DBA1-4619-9332-89A16685372C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25CF-87D2-4F5E-99EB-C8F273CD14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46155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EDC3-EC32-4316-BFFC-B915A0A1051C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F41A-2843-411D-8379-63EFCD16C1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822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3272-A85E-4E4D-81CD-DA93C4B752C0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8B84-5E3E-4647-B96B-58A931648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615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8F40-7E1D-49A3-9356-67AAEAFACE03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C1CFF-D371-4206-90F9-04C7CEE5CD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1602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A296-40C1-46CF-96B7-34C6160A0C29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0751-DC72-48C0-BC83-5C1DEA7885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5089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ECEB-A186-451B-BB0D-BF0FAEF7A6A4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198B-CDC4-4F22-842A-535E972961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131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34C3-9E32-4DF7-9EAD-20A9CBE4FF1A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A497-A027-43E6-BFF1-4E88288E47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104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7788-3FBF-4223-B81F-44541B57F219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32E9-CD2E-4FBF-B7A4-77BB8A6D60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347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C1B2-57ED-43BD-933D-F143D2226FA8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7E1B-0519-4AF9-BC48-21973EF846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77073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DD54-0F0A-4A16-8B54-BF25460FF9E7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9422-6581-40E8-806E-75843DD817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42556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9C28-B625-4334-9C10-B11F982F24FF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6412-6065-41BE-BD18-48AF48FBB6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14275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610E-125E-4A27-8D72-F33CB7730191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0C24-62D4-418F-BCBF-3461222C3F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39890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C6E8-E22F-44C3-A7C5-248576A25FE2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6EF1-46A9-48AA-ADC2-5C10FBF027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16043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E9E6-E05A-43C2-929A-A75CA8F6D349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01D7-999C-480A-ACD5-ADB4A1F336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1043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fld id="{CEB5D7DD-E5FE-43DF-AB34-008022A0FFCB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fld id="{1799EBBB-08A1-4E24-8179-9B91286D63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09" r:id="rId1"/>
    <p:sldLayoutId id="2147489810" r:id="rId2"/>
    <p:sldLayoutId id="2147489811" r:id="rId3"/>
    <p:sldLayoutId id="2147489812" r:id="rId4"/>
    <p:sldLayoutId id="2147489813" r:id="rId5"/>
    <p:sldLayoutId id="2147489814" r:id="rId6"/>
    <p:sldLayoutId id="2147489815" r:id="rId7"/>
    <p:sldLayoutId id="2147489816" r:id="rId8"/>
    <p:sldLayoutId id="2147489817" r:id="rId9"/>
    <p:sldLayoutId id="2147489818" r:id="rId10"/>
    <p:sldLayoutId id="2147489819" r:id="rId11"/>
    <p:sldLayoutId id="2147489820" r:id="rId12"/>
    <p:sldLayoutId id="2147489821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F1926C-A32C-4451-A4A0-145F0E40ACB4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ADDA4B-45AD-4686-9C7F-486E98BD2F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7" r:id="rId1"/>
    <p:sldLayoutId id="2147489788" r:id="rId2"/>
    <p:sldLayoutId id="2147489789" r:id="rId3"/>
    <p:sldLayoutId id="2147489790" r:id="rId4"/>
    <p:sldLayoutId id="2147489791" r:id="rId5"/>
    <p:sldLayoutId id="2147489792" r:id="rId6"/>
    <p:sldLayoutId id="2147489793" r:id="rId7"/>
    <p:sldLayoutId id="2147489794" r:id="rId8"/>
    <p:sldLayoutId id="2147489795" r:id="rId9"/>
    <p:sldLayoutId id="2147489796" r:id="rId10"/>
    <p:sldLayoutId id="2147489797" r:id="rId11"/>
    <p:sldLayoutId id="214748982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http://www.city.toyohashi.aichi.jp/water/environ/img/environ02_01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http://www.city.toyohashi.aichi.jp/water/environ/img/environ02_03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テキスト ボックス 1"/>
          <p:cNvSpPr txBox="1">
            <a:spLocks noChangeArrowheads="1"/>
          </p:cNvSpPr>
          <p:nvPr/>
        </p:nvSpPr>
        <p:spPr bwMode="auto">
          <a:xfrm>
            <a:off x="157163" y="2290763"/>
            <a:ext cx="87788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5400"/>
              <a:t>でも、雨が少ないと</a:t>
            </a:r>
            <a:endParaRPr lang="en-US" altLang="ja-JP" sz="5400"/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5400"/>
              <a:t>バランスが崩れる</a:t>
            </a:r>
          </a:p>
        </p:txBody>
      </p:sp>
      <p:sp>
        <p:nvSpPr>
          <p:cNvPr id="3584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481E49-60A2-462A-A9B7-ACF3B72E8024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テキスト ボックス 1"/>
          <p:cNvSpPr txBox="1">
            <a:spLocks noChangeArrowheads="1"/>
          </p:cNvSpPr>
          <p:nvPr/>
        </p:nvSpPr>
        <p:spPr bwMode="auto">
          <a:xfrm>
            <a:off x="120650" y="2797175"/>
            <a:ext cx="87788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5400"/>
              <a:t>（２）森の働き</a:t>
            </a:r>
          </a:p>
        </p:txBody>
      </p:sp>
      <p:sp>
        <p:nvSpPr>
          <p:cNvPr id="5120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4DB458-721B-4266-AB00-FE80AF5B0E91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2"/>
          <p:cNvPicPr>
            <a:picLocks noChangeAspect="1" noChangeArrowheads="1"/>
          </p:cNvPicPr>
          <p:nvPr/>
        </p:nvPicPr>
        <p:blipFill>
          <a:blip r:embed="rId3" cstate="print">
            <a:lum bright="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92225"/>
            <a:ext cx="3905250" cy="25130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5" descr="上水森林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-3255963"/>
            <a:ext cx="527843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266700" y="473075"/>
            <a:ext cx="457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sz="4000" b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4000" b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）川の水（水源林）</a:t>
            </a: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2590800" y="161925"/>
            <a:ext cx="22320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すい げん  りん</a:t>
            </a:r>
          </a:p>
        </p:txBody>
      </p:sp>
      <p:sp>
        <p:nvSpPr>
          <p:cNvPr id="52230" name="テキスト ボックス 1"/>
          <p:cNvSpPr txBox="1">
            <a:spLocks noChangeArrowheads="1"/>
          </p:cNvSpPr>
          <p:nvPr/>
        </p:nvSpPr>
        <p:spPr bwMode="auto">
          <a:xfrm>
            <a:off x="-7885113" y="7608888"/>
            <a:ext cx="7332663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▶変更点</a:t>
            </a:r>
            <a:endParaRPr lang="en-US" altLang="ja-JP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水源林は「スポンジ」機能があることがわかるように挿し絵を変更</a:t>
            </a:r>
            <a:endParaRPr lang="en-US" altLang="ja-JP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→断面図（根、落ち葉）の方が分かりやすい</a:t>
            </a:r>
          </a:p>
        </p:txBody>
      </p:sp>
      <p:sp>
        <p:nvSpPr>
          <p:cNvPr id="47111" name="正方形/長方形 47104"/>
          <p:cNvSpPr>
            <a:spLocks noChangeArrowheads="1"/>
          </p:cNvSpPr>
          <p:nvPr/>
        </p:nvSpPr>
        <p:spPr bwMode="auto">
          <a:xfrm>
            <a:off x="493713" y="4281488"/>
            <a:ext cx="3627437" cy="23368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47112" name="正方形/長方形 3"/>
          <p:cNvSpPr>
            <a:spLocks noChangeArrowheads="1"/>
          </p:cNvSpPr>
          <p:nvPr/>
        </p:nvSpPr>
        <p:spPr bwMode="auto">
          <a:xfrm>
            <a:off x="1028700" y="3910013"/>
            <a:ext cx="395288" cy="99853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47113" name="正方形/長方形 70"/>
          <p:cNvSpPr>
            <a:spLocks noChangeArrowheads="1"/>
          </p:cNvSpPr>
          <p:nvPr/>
        </p:nvSpPr>
        <p:spPr bwMode="auto">
          <a:xfrm>
            <a:off x="2028825" y="3956050"/>
            <a:ext cx="415925" cy="116522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47114" name="正方形/長方形 91"/>
          <p:cNvSpPr>
            <a:spLocks noChangeArrowheads="1"/>
          </p:cNvSpPr>
          <p:nvPr/>
        </p:nvSpPr>
        <p:spPr bwMode="auto">
          <a:xfrm>
            <a:off x="3079750" y="3965575"/>
            <a:ext cx="396875" cy="998538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grpSp>
        <p:nvGrpSpPr>
          <p:cNvPr id="47115" name="グループ化 11"/>
          <p:cNvGrpSpPr>
            <a:grpSpLocks/>
          </p:cNvGrpSpPr>
          <p:nvPr/>
        </p:nvGrpSpPr>
        <p:grpSpPr bwMode="auto">
          <a:xfrm>
            <a:off x="871538" y="4838700"/>
            <a:ext cx="709612" cy="676275"/>
            <a:chOff x="-2173384" y="5104782"/>
            <a:chExt cx="733545" cy="698582"/>
          </a:xfrm>
        </p:grpSpPr>
        <p:sp>
          <p:nvSpPr>
            <p:cNvPr id="52532" name="稲妻 47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33" name="稲妻 48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34" name="稲妻 49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35" name="稲妻 50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36" name="稲妻 51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37" name="稲妻 52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38" name="稲妻 53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39" name="稲妻 54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40" name="稲妻 55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41" name="稲妻 56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42" name="稲妻 57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43" name="稲妻 58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44" name="稲妻 59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45" name="稲妻 60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46" name="稲妻 61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47" name="稲妻 62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48" name="稲妻 63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16" name="グループ化 69"/>
          <p:cNvGrpSpPr>
            <a:grpSpLocks/>
          </p:cNvGrpSpPr>
          <p:nvPr/>
        </p:nvGrpSpPr>
        <p:grpSpPr bwMode="auto">
          <a:xfrm>
            <a:off x="1863725" y="5038725"/>
            <a:ext cx="746125" cy="788988"/>
            <a:chOff x="-2173384" y="5104782"/>
            <a:chExt cx="733545" cy="698582"/>
          </a:xfrm>
        </p:grpSpPr>
        <p:sp>
          <p:nvSpPr>
            <p:cNvPr id="52515" name="稲妻 72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16" name="稲妻 73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17" name="稲妻 74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18" name="稲妻 75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19" name="稲妻 76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20" name="稲妻 77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21" name="稲妻 78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22" name="稲妻 79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23" name="稲妻 80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24" name="稲妻 81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25" name="稲妻 82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26" name="稲妻 83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27" name="稲妻 84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28" name="稲妻 85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29" name="稲妻 86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30" name="稲妻 87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31" name="稲妻 88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17" name="グループ化 90"/>
          <p:cNvGrpSpPr>
            <a:grpSpLocks/>
          </p:cNvGrpSpPr>
          <p:nvPr/>
        </p:nvGrpSpPr>
        <p:grpSpPr bwMode="auto">
          <a:xfrm>
            <a:off x="2922588" y="4894263"/>
            <a:ext cx="711200" cy="676275"/>
            <a:chOff x="-2173384" y="5104782"/>
            <a:chExt cx="733545" cy="698582"/>
          </a:xfrm>
        </p:grpSpPr>
        <p:sp>
          <p:nvSpPr>
            <p:cNvPr id="52498" name="稲妻 93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99" name="稲妻 94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00" name="稲妻 95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01" name="稲妻 96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02" name="稲妻 97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03" name="稲妻 98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04" name="稲妻 99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05" name="稲妻 100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06" name="稲妻 101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07" name="稲妻 102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08" name="稲妻 103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09" name="稲妻 104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10" name="稲妻 105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11" name="稲妻 106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12" name="稲妻 107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13" name="稲妻 108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514" name="稲妻 109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sp>
        <p:nvSpPr>
          <p:cNvPr id="29" name="雲 28"/>
          <p:cNvSpPr/>
          <p:nvPr/>
        </p:nvSpPr>
        <p:spPr bwMode="auto">
          <a:xfrm>
            <a:off x="442913" y="4200525"/>
            <a:ext cx="3678237" cy="228600"/>
          </a:xfrm>
          <a:prstGeom prst="cloud">
            <a:avLst/>
          </a:prstGeom>
          <a:solidFill>
            <a:srgbClr val="99663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grpSp>
        <p:nvGrpSpPr>
          <p:cNvPr id="47119" name="グループ化 123"/>
          <p:cNvGrpSpPr>
            <a:grpSpLocks/>
          </p:cNvGrpSpPr>
          <p:nvPr/>
        </p:nvGrpSpPr>
        <p:grpSpPr bwMode="auto">
          <a:xfrm rot="1241320">
            <a:off x="1708150" y="4986338"/>
            <a:ext cx="747713" cy="788987"/>
            <a:chOff x="-2173384" y="5104782"/>
            <a:chExt cx="733545" cy="698582"/>
          </a:xfrm>
        </p:grpSpPr>
        <p:sp>
          <p:nvSpPr>
            <p:cNvPr id="52481" name="稲妻 124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82" name="稲妻 125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83" name="稲妻 126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84" name="稲妻 127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85" name="稲妻 128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86" name="稲妻 129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87" name="稲妻 130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88" name="稲妻 131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89" name="稲妻 132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90" name="稲妻 133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91" name="稲妻 134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92" name="稲妻 135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93" name="稲妻 136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94" name="稲妻 137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95" name="稲妻 138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96" name="稲妻 139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97" name="稲妻 140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20" name="グループ化 141"/>
          <p:cNvGrpSpPr>
            <a:grpSpLocks/>
          </p:cNvGrpSpPr>
          <p:nvPr/>
        </p:nvGrpSpPr>
        <p:grpSpPr bwMode="auto">
          <a:xfrm rot="20358680" flipH="1">
            <a:off x="2011363" y="4999038"/>
            <a:ext cx="747712" cy="788987"/>
            <a:chOff x="-2173384" y="5104782"/>
            <a:chExt cx="733545" cy="698582"/>
          </a:xfrm>
        </p:grpSpPr>
        <p:sp>
          <p:nvSpPr>
            <p:cNvPr id="52464" name="稲妻 142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65" name="稲妻 143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66" name="稲妻 144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67" name="稲妻 145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68" name="稲妻 146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69" name="稲妻 147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70" name="稲妻 148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71" name="稲妻 149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72" name="稲妻 150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73" name="稲妻 151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74" name="稲妻 152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75" name="稲妻 153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76" name="稲妻 154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77" name="稲妻 155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78" name="稲妻 156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79" name="稲妻 157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80" name="稲妻 158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21" name="グループ化 159"/>
          <p:cNvGrpSpPr>
            <a:grpSpLocks/>
          </p:cNvGrpSpPr>
          <p:nvPr/>
        </p:nvGrpSpPr>
        <p:grpSpPr bwMode="auto">
          <a:xfrm rot="1241320">
            <a:off x="798513" y="4816475"/>
            <a:ext cx="541337" cy="573088"/>
            <a:chOff x="-2173384" y="5104782"/>
            <a:chExt cx="733545" cy="698582"/>
          </a:xfrm>
        </p:grpSpPr>
        <p:sp>
          <p:nvSpPr>
            <p:cNvPr id="52447" name="稲妻 160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48" name="稲妻 161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49" name="稲妻 162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50" name="稲妻 163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51" name="稲妻 164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52" name="稲妻 165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53" name="稲妻 166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54" name="稲妻 167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55" name="稲妻 168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56" name="稲妻 169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57" name="稲妻 170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58" name="稲妻 171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59" name="稲妻 172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60" name="稲妻 173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61" name="稲妻 174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62" name="稲妻 175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63" name="稲妻 176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22" name="グループ化 177"/>
          <p:cNvGrpSpPr>
            <a:grpSpLocks/>
          </p:cNvGrpSpPr>
          <p:nvPr/>
        </p:nvGrpSpPr>
        <p:grpSpPr bwMode="auto">
          <a:xfrm rot="20358680" flipH="1">
            <a:off x="1130300" y="4810125"/>
            <a:ext cx="541338" cy="573088"/>
            <a:chOff x="-2173384" y="5104782"/>
            <a:chExt cx="733545" cy="698582"/>
          </a:xfrm>
        </p:grpSpPr>
        <p:sp>
          <p:nvSpPr>
            <p:cNvPr id="52430" name="稲妻 178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31" name="稲妻 179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32" name="稲妻 180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33" name="稲妻 181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34" name="稲妻 182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35" name="稲妻 183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36" name="稲妻 184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37" name="稲妻 185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38" name="稲妻 186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39" name="稲妻 187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40" name="稲妻 188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41" name="稲妻 189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42" name="稲妻 190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43" name="稲妻 191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44" name="稲妻 192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45" name="稲妻 193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46" name="稲妻 194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23" name="グループ化 195"/>
          <p:cNvGrpSpPr>
            <a:grpSpLocks/>
          </p:cNvGrpSpPr>
          <p:nvPr/>
        </p:nvGrpSpPr>
        <p:grpSpPr bwMode="auto">
          <a:xfrm rot="1241320">
            <a:off x="2844800" y="4806950"/>
            <a:ext cx="541338" cy="571500"/>
            <a:chOff x="-2173384" y="5104782"/>
            <a:chExt cx="733545" cy="698582"/>
          </a:xfrm>
        </p:grpSpPr>
        <p:sp>
          <p:nvSpPr>
            <p:cNvPr id="52413" name="稲妻 196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14" name="稲妻 197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15" name="稲妻 198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16" name="稲妻 199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17" name="稲妻 200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18" name="稲妻 201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19" name="稲妻 202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20" name="稲妻 203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21" name="稲妻 204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22" name="稲妻 205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23" name="稲妻 206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24" name="稲妻 207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25" name="稲妻 208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26" name="稲妻 209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27" name="稲妻 210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28" name="稲妻 211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29" name="稲妻 212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24" name="グループ化 213"/>
          <p:cNvGrpSpPr>
            <a:grpSpLocks/>
          </p:cNvGrpSpPr>
          <p:nvPr/>
        </p:nvGrpSpPr>
        <p:grpSpPr bwMode="auto">
          <a:xfrm rot="20358680" flipH="1">
            <a:off x="3176588" y="4800600"/>
            <a:ext cx="541337" cy="571500"/>
            <a:chOff x="-2173384" y="5104782"/>
            <a:chExt cx="733545" cy="698582"/>
          </a:xfrm>
        </p:grpSpPr>
        <p:sp>
          <p:nvSpPr>
            <p:cNvPr id="52396" name="稲妻 214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97" name="稲妻 215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98" name="稲妻 216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99" name="稲妻 217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00" name="稲妻 218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01" name="稲妻 219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02" name="稲妻 220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03" name="稲妻 221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04" name="稲妻 222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05" name="稲妻 223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06" name="稲妻 224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07" name="稲妻 225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08" name="稲妻 226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09" name="稲妻 227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10" name="稲妻 228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11" name="稲妻 229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412" name="稲妻 230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29" name="グループ化 47128"/>
          <p:cNvGrpSpPr>
            <a:grpSpLocks/>
          </p:cNvGrpSpPr>
          <p:nvPr/>
        </p:nvGrpSpPr>
        <p:grpSpPr bwMode="auto">
          <a:xfrm>
            <a:off x="1376363" y="5932488"/>
            <a:ext cx="1403350" cy="560387"/>
            <a:chOff x="5332204" y="3119751"/>
            <a:chExt cx="1403854" cy="559322"/>
          </a:xfrm>
        </p:grpSpPr>
        <p:cxnSp>
          <p:nvCxnSpPr>
            <p:cNvPr id="52393" name="曲線コネクタ 47122"/>
            <p:cNvCxnSpPr>
              <a:cxnSpLocks noChangeShapeType="1"/>
            </p:cNvCxnSpPr>
            <p:nvPr/>
          </p:nvCxnSpPr>
          <p:spPr bwMode="auto">
            <a:xfrm rot="10800000" flipV="1">
              <a:off x="5332204" y="3119751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394" name="曲線コネクタ 248"/>
            <p:cNvCxnSpPr>
              <a:cxnSpLocks noChangeShapeType="1"/>
            </p:cNvCxnSpPr>
            <p:nvPr/>
          </p:nvCxnSpPr>
          <p:spPr bwMode="auto">
            <a:xfrm rot="10800000" flipV="1">
              <a:off x="5484604" y="3272151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395" name="曲線コネクタ 249"/>
            <p:cNvCxnSpPr>
              <a:cxnSpLocks noChangeShapeType="1"/>
            </p:cNvCxnSpPr>
            <p:nvPr/>
          </p:nvCxnSpPr>
          <p:spPr bwMode="auto">
            <a:xfrm rot="10800000" flipV="1">
              <a:off x="5637004" y="3424551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30" name="グループ化 47129"/>
          <p:cNvGrpSpPr>
            <a:grpSpLocks/>
          </p:cNvGrpSpPr>
          <p:nvPr/>
        </p:nvGrpSpPr>
        <p:grpSpPr bwMode="auto">
          <a:xfrm>
            <a:off x="752475" y="4403725"/>
            <a:ext cx="3162300" cy="1098550"/>
            <a:chOff x="5151434" y="4551286"/>
            <a:chExt cx="3162576" cy="1099055"/>
          </a:xfrm>
        </p:grpSpPr>
        <p:cxnSp>
          <p:nvCxnSpPr>
            <p:cNvPr id="52389" name="曲線コネクタ 252"/>
            <p:cNvCxnSpPr>
              <a:cxnSpLocks noChangeShapeType="1"/>
            </p:cNvCxnSpPr>
            <p:nvPr/>
          </p:nvCxnSpPr>
          <p:spPr bwMode="auto">
            <a:xfrm rot="6300000" flipV="1">
              <a:off x="4729168" y="4973553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390" name="曲線コネクタ 253"/>
            <p:cNvCxnSpPr>
              <a:cxnSpLocks noChangeShapeType="1"/>
            </p:cNvCxnSpPr>
            <p:nvPr/>
          </p:nvCxnSpPr>
          <p:spPr bwMode="auto">
            <a:xfrm rot="6300000" flipV="1">
              <a:off x="5575159" y="4973553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391" name="曲線コネクタ 254"/>
            <p:cNvCxnSpPr>
              <a:cxnSpLocks noChangeShapeType="1"/>
            </p:cNvCxnSpPr>
            <p:nvPr/>
          </p:nvCxnSpPr>
          <p:spPr bwMode="auto">
            <a:xfrm rot="6300000" flipV="1">
              <a:off x="6714051" y="4973552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392" name="曲線コネクタ 255"/>
            <p:cNvCxnSpPr>
              <a:cxnSpLocks noChangeShapeType="1"/>
            </p:cNvCxnSpPr>
            <p:nvPr/>
          </p:nvCxnSpPr>
          <p:spPr bwMode="auto">
            <a:xfrm rot="6300000" flipV="1">
              <a:off x="7637222" y="4973552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8" name="Rectangle 8"/>
          <p:cNvSpPr txBox="1">
            <a:spLocks noChangeArrowheads="1"/>
          </p:cNvSpPr>
          <p:nvPr/>
        </p:nvSpPr>
        <p:spPr bwMode="auto">
          <a:xfrm>
            <a:off x="1768475" y="3957638"/>
            <a:ext cx="1031875" cy="6937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400" b="0" kern="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落ち葉</a:t>
            </a:r>
          </a:p>
        </p:txBody>
      </p:sp>
      <p:sp>
        <p:nvSpPr>
          <p:cNvPr id="279" name="Rectangle 8"/>
          <p:cNvSpPr txBox="1">
            <a:spLocks noChangeArrowheads="1"/>
          </p:cNvSpPr>
          <p:nvPr/>
        </p:nvSpPr>
        <p:spPr bwMode="auto">
          <a:xfrm>
            <a:off x="2697163" y="5888038"/>
            <a:ext cx="1474787" cy="6937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400" b="0" kern="0" dirty="0" smtClean="0">
                <a:solidFill>
                  <a:srgbClr val="3366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水をたくわえながらゆっくり川へ</a:t>
            </a:r>
          </a:p>
        </p:txBody>
      </p:sp>
      <p:sp>
        <p:nvSpPr>
          <p:cNvPr id="2" name="正方形/長方形 280"/>
          <p:cNvSpPr>
            <a:spLocks noChangeArrowheads="1"/>
          </p:cNvSpPr>
          <p:nvPr/>
        </p:nvSpPr>
        <p:spPr bwMode="auto">
          <a:xfrm>
            <a:off x="4838700" y="4265613"/>
            <a:ext cx="3627438" cy="23368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3" name="正方形/長方形 281"/>
          <p:cNvSpPr>
            <a:spLocks noChangeArrowheads="1"/>
          </p:cNvSpPr>
          <p:nvPr/>
        </p:nvSpPr>
        <p:spPr bwMode="auto">
          <a:xfrm>
            <a:off x="5372100" y="3894138"/>
            <a:ext cx="395288" cy="99853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47132" name="正方形/長方形 283"/>
          <p:cNvSpPr>
            <a:spLocks noChangeArrowheads="1"/>
          </p:cNvSpPr>
          <p:nvPr/>
        </p:nvSpPr>
        <p:spPr bwMode="auto">
          <a:xfrm>
            <a:off x="7424738" y="3949700"/>
            <a:ext cx="395287" cy="9969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grpSp>
        <p:nvGrpSpPr>
          <p:cNvPr id="47133" name="グループ化 284"/>
          <p:cNvGrpSpPr>
            <a:grpSpLocks/>
          </p:cNvGrpSpPr>
          <p:nvPr/>
        </p:nvGrpSpPr>
        <p:grpSpPr bwMode="auto">
          <a:xfrm>
            <a:off x="5214938" y="4821238"/>
            <a:ext cx="709612" cy="676275"/>
            <a:chOff x="-2173384" y="5104782"/>
            <a:chExt cx="733545" cy="698582"/>
          </a:xfrm>
        </p:grpSpPr>
        <p:sp>
          <p:nvSpPr>
            <p:cNvPr id="52372" name="稲妻 285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73" name="稲妻 286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74" name="稲妻 287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75" name="稲妻 288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76" name="稲妻 289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77" name="稲妻 290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78" name="稲妻 291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79" name="稲妻 292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80" name="稲妻 293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81" name="稲妻 294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82" name="稲妻 295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83" name="稲妻 296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84" name="稲妻 297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85" name="稲妻 298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86" name="稲妻 299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87" name="稲妻 300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88" name="稲妻 301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35" name="グループ化 320"/>
          <p:cNvGrpSpPr>
            <a:grpSpLocks/>
          </p:cNvGrpSpPr>
          <p:nvPr/>
        </p:nvGrpSpPr>
        <p:grpSpPr bwMode="auto">
          <a:xfrm>
            <a:off x="7267575" y="4876800"/>
            <a:ext cx="709613" cy="676275"/>
            <a:chOff x="-2173384" y="5104782"/>
            <a:chExt cx="733545" cy="698582"/>
          </a:xfrm>
        </p:grpSpPr>
        <p:sp>
          <p:nvSpPr>
            <p:cNvPr id="52355" name="稲妻 321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56" name="稲妻 322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57" name="稲妻 323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58" name="稲妻 324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59" name="稲妻 325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60" name="稲妻 326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61" name="稲妻 327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62" name="稲妻 328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63" name="稲妻 329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64" name="稲妻 330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65" name="稲妻 331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66" name="稲妻 332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67" name="稲妻 333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68" name="稲妻 334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69" name="稲妻 335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70" name="稲妻 336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71" name="稲妻 337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38" name="グループ化 375"/>
          <p:cNvGrpSpPr>
            <a:grpSpLocks/>
          </p:cNvGrpSpPr>
          <p:nvPr/>
        </p:nvGrpSpPr>
        <p:grpSpPr bwMode="auto">
          <a:xfrm rot="1241320">
            <a:off x="5133975" y="4841875"/>
            <a:ext cx="541338" cy="571500"/>
            <a:chOff x="-2173384" y="5104782"/>
            <a:chExt cx="733545" cy="698582"/>
          </a:xfrm>
        </p:grpSpPr>
        <p:sp>
          <p:nvSpPr>
            <p:cNvPr id="52338" name="稲妻 376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39" name="稲妻 377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40" name="稲妻 378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41" name="稲妻 379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42" name="稲妻 380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43" name="稲妻 381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44" name="稲妻 382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45" name="稲妻 383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46" name="稲妻 384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47" name="稲妻 385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48" name="稲妻 386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49" name="稲妻 387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50" name="稲妻 388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51" name="稲妻 389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52" name="稲妻 390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53" name="稲妻 391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54" name="稲妻 392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39" name="グループ化 393"/>
          <p:cNvGrpSpPr>
            <a:grpSpLocks/>
          </p:cNvGrpSpPr>
          <p:nvPr/>
        </p:nvGrpSpPr>
        <p:grpSpPr bwMode="auto">
          <a:xfrm rot="20358680" flipH="1">
            <a:off x="5475288" y="4794250"/>
            <a:ext cx="541337" cy="573088"/>
            <a:chOff x="-2173384" y="5104782"/>
            <a:chExt cx="733545" cy="698582"/>
          </a:xfrm>
        </p:grpSpPr>
        <p:sp>
          <p:nvSpPr>
            <p:cNvPr id="52321" name="稲妻 394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22" name="稲妻 395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23" name="稲妻 396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24" name="稲妻 397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25" name="稲妻 398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26" name="稲妻 399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27" name="稲妻 400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28" name="稲妻 401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29" name="稲妻 402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30" name="稲妻 403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31" name="稲妻 404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32" name="稲妻 405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33" name="稲妻 406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34" name="稲妻 407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35" name="稲妻 408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36" name="稲妻 409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37" name="稲妻 410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40" name="グループ化 411"/>
          <p:cNvGrpSpPr>
            <a:grpSpLocks/>
          </p:cNvGrpSpPr>
          <p:nvPr/>
        </p:nvGrpSpPr>
        <p:grpSpPr bwMode="auto">
          <a:xfrm rot="1241320">
            <a:off x="7189788" y="4789488"/>
            <a:ext cx="541337" cy="573087"/>
            <a:chOff x="-2173384" y="5104782"/>
            <a:chExt cx="733545" cy="698582"/>
          </a:xfrm>
        </p:grpSpPr>
        <p:sp>
          <p:nvSpPr>
            <p:cNvPr id="52304" name="稲妻 412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05" name="稲妻 413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06" name="稲妻 414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07" name="稲妻 415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08" name="稲妻 416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09" name="稲妻 417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10" name="稲妻 418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11" name="稲妻 419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12" name="稲妻 420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13" name="稲妻 421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14" name="稲妻 422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15" name="稲妻 423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16" name="稲妻 424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17" name="稲妻 425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18" name="稲妻 426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19" name="稲妻 427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20" name="稲妻 428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7141" name="グループ化 429"/>
          <p:cNvGrpSpPr>
            <a:grpSpLocks/>
          </p:cNvGrpSpPr>
          <p:nvPr/>
        </p:nvGrpSpPr>
        <p:grpSpPr bwMode="auto">
          <a:xfrm rot="20358680" flipH="1">
            <a:off x="7521575" y="4784725"/>
            <a:ext cx="541338" cy="571500"/>
            <a:chOff x="-2173384" y="5104782"/>
            <a:chExt cx="733545" cy="698582"/>
          </a:xfrm>
        </p:grpSpPr>
        <p:sp>
          <p:nvSpPr>
            <p:cNvPr id="52287" name="稲妻 430"/>
            <p:cNvSpPr>
              <a:spLocks noChangeArrowheads="1"/>
            </p:cNvSpPr>
            <p:nvPr/>
          </p:nvSpPr>
          <p:spPr bwMode="auto">
            <a:xfrm>
              <a:off x="-1700576" y="511799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88" name="稲妻 431"/>
            <p:cNvSpPr>
              <a:spLocks noChangeArrowheads="1"/>
            </p:cNvSpPr>
            <p:nvPr/>
          </p:nvSpPr>
          <p:spPr bwMode="auto">
            <a:xfrm rot="1792152">
              <a:off x="-1936926" y="513036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89" name="稲妻 432"/>
            <p:cNvSpPr>
              <a:spLocks noChangeArrowheads="1"/>
            </p:cNvSpPr>
            <p:nvPr/>
          </p:nvSpPr>
          <p:spPr bwMode="auto">
            <a:xfrm flipH="1">
              <a:off x="-2145583" y="5104782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90" name="稲妻 433"/>
            <p:cNvSpPr>
              <a:spLocks noChangeArrowheads="1"/>
            </p:cNvSpPr>
            <p:nvPr/>
          </p:nvSpPr>
          <p:spPr bwMode="auto">
            <a:xfrm flipH="1">
              <a:off x="-2082973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91" name="稲妻 434"/>
            <p:cNvSpPr>
              <a:spLocks noChangeArrowheads="1"/>
            </p:cNvSpPr>
            <p:nvPr/>
          </p:nvSpPr>
          <p:spPr bwMode="auto">
            <a:xfrm>
              <a:off x="-1765054" y="5199266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92" name="稲妻 435"/>
            <p:cNvSpPr>
              <a:spLocks noChangeArrowheads="1"/>
            </p:cNvSpPr>
            <p:nvPr/>
          </p:nvSpPr>
          <p:spPr bwMode="auto">
            <a:xfrm flipH="1">
              <a:off x="-2099531" y="515004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93" name="稲妻 436"/>
            <p:cNvSpPr>
              <a:spLocks noChangeArrowheads="1"/>
            </p:cNvSpPr>
            <p:nvPr/>
          </p:nvSpPr>
          <p:spPr bwMode="auto">
            <a:xfrm flipH="1">
              <a:off x="-2037719" y="5127415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94" name="稲妻 437"/>
            <p:cNvSpPr>
              <a:spLocks noChangeArrowheads="1"/>
            </p:cNvSpPr>
            <p:nvPr/>
          </p:nvSpPr>
          <p:spPr bwMode="auto">
            <a:xfrm>
              <a:off x="-1762154" y="5120651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95" name="稲妻 438"/>
            <p:cNvSpPr>
              <a:spLocks noChangeArrowheads="1"/>
            </p:cNvSpPr>
            <p:nvPr/>
          </p:nvSpPr>
          <p:spPr bwMode="auto">
            <a:xfrm>
              <a:off x="-1852753" y="5128858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96" name="稲妻 439"/>
            <p:cNvSpPr>
              <a:spLocks noChangeArrowheads="1"/>
            </p:cNvSpPr>
            <p:nvPr/>
          </p:nvSpPr>
          <p:spPr bwMode="auto">
            <a:xfrm rot="1792152">
              <a:off x="-2003007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97" name="稲妻 440"/>
            <p:cNvSpPr>
              <a:spLocks noChangeArrowheads="1"/>
            </p:cNvSpPr>
            <p:nvPr/>
          </p:nvSpPr>
          <p:spPr bwMode="auto">
            <a:xfrm rot="1792152">
              <a:off x="-1914298" y="52199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98" name="稲妻 441"/>
            <p:cNvSpPr>
              <a:spLocks noChangeArrowheads="1"/>
            </p:cNvSpPr>
            <p:nvPr/>
          </p:nvSpPr>
          <p:spPr bwMode="auto">
            <a:xfrm rot="1792152">
              <a:off x="-1847446" y="5209073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299" name="稲妻 442"/>
            <p:cNvSpPr>
              <a:spLocks noChangeArrowheads="1"/>
            </p:cNvSpPr>
            <p:nvPr/>
          </p:nvSpPr>
          <p:spPr bwMode="auto">
            <a:xfrm flipH="1">
              <a:off x="-2173384" y="5241828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00" name="稲妻 443"/>
            <p:cNvSpPr>
              <a:spLocks noChangeArrowheads="1"/>
            </p:cNvSpPr>
            <p:nvPr/>
          </p:nvSpPr>
          <p:spPr bwMode="auto">
            <a:xfrm>
              <a:off x="-1665653" y="5249243"/>
              <a:ext cx="225814" cy="554121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01" name="稲妻 444"/>
            <p:cNvSpPr>
              <a:spLocks noChangeArrowheads="1"/>
            </p:cNvSpPr>
            <p:nvPr/>
          </p:nvSpPr>
          <p:spPr bwMode="auto">
            <a:xfrm rot="1792152">
              <a:off x="-2007525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02" name="稲妻 445"/>
            <p:cNvSpPr>
              <a:spLocks noChangeArrowheads="1"/>
            </p:cNvSpPr>
            <p:nvPr/>
          </p:nvSpPr>
          <p:spPr bwMode="auto">
            <a:xfrm rot="1792152">
              <a:off x="-1918816" y="5395407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52303" name="稲妻 446"/>
            <p:cNvSpPr>
              <a:spLocks noChangeArrowheads="1"/>
            </p:cNvSpPr>
            <p:nvPr/>
          </p:nvSpPr>
          <p:spPr bwMode="auto">
            <a:xfrm rot="1792152">
              <a:off x="-1851964" y="5384540"/>
              <a:ext cx="220513" cy="380157"/>
            </a:xfrm>
            <a:prstGeom prst="lightningBol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grpSp>
        <p:nvGrpSpPr>
          <p:cNvPr id="448" name="グループ化 447"/>
          <p:cNvGrpSpPr>
            <a:grpSpLocks/>
          </p:cNvGrpSpPr>
          <p:nvPr/>
        </p:nvGrpSpPr>
        <p:grpSpPr bwMode="auto">
          <a:xfrm>
            <a:off x="5719763" y="5916613"/>
            <a:ext cx="1403350" cy="558800"/>
            <a:chOff x="5332204" y="3119751"/>
            <a:chExt cx="1403854" cy="559322"/>
          </a:xfrm>
        </p:grpSpPr>
        <p:cxnSp>
          <p:nvCxnSpPr>
            <p:cNvPr id="52284" name="曲線コネクタ 448"/>
            <p:cNvCxnSpPr>
              <a:cxnSpLocks noChangeShapeType="1"/>
            </p:cNvCxnSpPr>
            <p:nvPr/>
          </p:nvCxnSpPr>
          <p:spPr bwMode="auto">
            <a:xfrm rot="10800000" flipV="1">
              <a:off x="5332204" y="3119751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85" name="曲線コネクタ 449"/>
            <p:cNvCxnSpPr>
              <a:cxnSpLocks noChangeShapeType="1"/>
            </p:cNvCxnSpPr>
            <p:nvPr/>
          </p:nvCxnSpPr>
          <p:spPr bwMode="auto">
            <a:xfrm rot="10800000" flipV="1">
              <a:off x="5484604" y="3272151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86" name="曲線コネクタ 450"/>
            <p:cNvCxnSpPr>
              <a:cxnSpLocks noChangeShapeType="1"/>
            </p:cNvCxnSpPr>
            <p:nvPr/>
          </p:nvCxnSpPr>
          <p:spPr bwMode="auto">
            <a:xfrm rot="10800000" flipV="1">
              <a:off x="5637004" y="3424551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" name="グループ化 451"/>
          <p:cNvGrpSpPr>
            <a:grpSpLocks/>
          </p:cNvGrpSpPr>
          <p:nvPr/>
        </p:nvGrpSpPr>
        <p:grpSpPr bwMode="auto">
          <a:xfrm>
            <a:off x="5097463" y="4387850"/>
            <a:ext cx="3162300" cy="1098550"/>
            <a:chOff x="5151434" y="4551286"/>
            <a:chExt cx="3162576" cy="1099055"/>
          </a:xfrm>
        </p:grpSpPr>
        <p:cxnSp>
          <p:nvCxnSpPr>
            <p:cNvPr id="52280" name="曲線コネクタ 452"/>
            <p:cNvCxnSpPr>
              <a:cxnSpLocks noChangeShapeType="1"/>
            </p:cNvCxnSpPr>
            <p:nvPr/>
          </p:nvCxnSpPr>
          <p:spPr bwMode="auto">
            <a:xfrm rot="6300000" flipV="1">
              <a:off x="4729168" y="4973553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81" name="曲線コネクタ 453"/>
            <p:cNvCxnSpPr>
              <a:cxnSpLocks noChangeShapeType="1"/>
            </p:cNvCxnSpPr>
            <p:nvPr/>
          </p:nvCxnSpPr>
          <p:spPr bwMode="auto">
            <a:xfrm rot="6300000" flipV="1">
              <a:off x="5575159" y="4973553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82" name="曲線コネクタ 454"/>
            <p:cNvCxnSpPr>
              <a:cxnSpLocks noChangeShapeType="1"/>
            </p:cNvCxnSpPr>
            <p:nvPr/>
          </p:nvCxnSpPr>
          <p:spPr bwMode="auto">
            <a:xfrm rot="6300000" flipV="1">
              <a:off x="6714051" y="4973552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83" name="曲線コネクタ 455"/>
            <p:cNvCxnSpPr>
              <a:cxnSpLocks noChangeShapeType="1"/>
            </p:cNvCxnSpPr>
            <p:nvPr/>
          </p:nvCxnSpPr>
          <p:spPr bwMode="auto">
            <a:xfrm rot="6300000" flipV="1">
              <a:off x="7637222" y="4973552"/>
              <a:ext cx="1099054" cy="254522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" name="Rectangle 8"/>
          <p:cNvSpPr txBox="1">
            <a:spLocks noChangeArrowheads="1"/>
          </p:cNvSpPr>
          <p:nvPr/>
        </p:nvSpPr>
        <p:spPr bwMode="auto">
          <a:xfrm>
            <a:off x="7042150" y="5872163"/>
            <a:ext cx="1166813" cy="6937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400" b="0" kern="0" dirty="0" smtClean="0">
                <a:solidFill>
                  <a:srgbClr val="3366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川にすぐに流れてしまう</a:t>
            </a:r>
          </a:p>
        </p:txBody>
      </p:sp>
      <p:sp>
        <p:nvSpPr>
          <p:cNvPr id="5226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" y="2663825"/>
            <a:ext cx="3871913" cy="1220788"/>
          </a:xfrm>
        </p:spPr>
        <p:txBody>
          <a:bodyPr/>
          <a:lstStyle/>
          <a:p>
            <a:pPr algn="l" eaLnBrk="1" hangingPunct="1"/>
            <a:r>
              <a:rPr lang="ja-JP" altLang="en-US" sz="240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豊川の水は森林から流れてきます。</a:t>
            </a:r>
          </a:p>
        </p:txBody>
      </p:sp>
      <p:sp>
        <p:nvSpPr>
          <p:cNvPr id="5226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522F73-1BFD-4FEA-8D92-EC07A40014E5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400" smtClean="0"/>
          </a:p>
        </p:txBody>
      </p:sp>
      <p:pic>
        <p:nvPicPr>
          <p:cNvPr id="52263" name="Picture 5" descr="上水森林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471613"/>
            <a:ext cx="33147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1325563" y="3895725"/>
            <a:ext cx="1887537" cy="247650"/>
            <a:chOff x="1325870" y="3896001"/>
            <a:chExt cx="1887537" cy="247650"/>
          </a:xfrm>
        </p:grpSpPr>
        <p:sp>
          <p:nvSpPr>
            <p:cNvPr id="380" name="涙形 379"/>
            <p:cNvSpPr/>
            <p:nvPr/>
          </p:nvSpPr>
          <p:spPr bwMode="auto">
            <a:xfrm>
              <a:off x="1325870" y="3896001"/>
              <a:ext cx="117475" cy="195263"/>
            </a:xfrm>
            <a:prstGeom prst="teardrop">
              <a:avLst>
                <a:gd name="adj" fmla="val 159357"/>
              </a:avLst>
            </a:prstGeom>
            <a:solidFill>
              <a:srgbClr val="00B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/>
            </a:p>
          </p:txBody>
        </p:sp>
        <p:sp>
          <p:nvSpPr>
            <p:cNvPr id="383" name="涙形 382"/>
            <p:cNvSpPr/>
            <p:nvPr/>
          </p:nvSpPr>
          <p:spPr bwMode="auto">
            <a:xfrm>
              <a:off x="1841807" y="3899176"/>
              <a:ext cx="119063" cy="195263"/>
            </a:xfrm>
            <a:prstGeom prst="teardrop">
              <a:avLst>
                <a:gd name="adj" fmla="val 159357"/>
              </a:avLst>
            </a:prstGeom>
            <a:solidFill>
              <a:srgbClr val="00B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/>
            </a:p>
          </p:txBody>
        </p:sp>
        <p:sp>
          <p:nvSpPr>
            <p:cNvPr id="386" name="涙形 385"/>
            <p:cNvSpPr/>
            <p:nvPr/>
          </p:nvSpPr>
          <p:spPr bwMode="auto">
            <a:xfrm>
              <a:off x="2435532" y="3948389"/>
              <a:ext cx="117475" cy="195262"/>
            </a:xfrm>
            <a:prstGeom prst="teardrop">
              <a:avLst>
                <a:gd name="adj" fmla="val 159357"/>
              </a:avLst>
            </a:prstGeom>
            <a:solidFill>
              <a:srgbClr val="00B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/>
            </a:p>
          </p:txBody>
        </p:sp>
        <p:sp>
          <p:nvSpPr>
            <p:cNvPr id="389" name="涙形 388"/>
            <p:cNvSpPr/>
            <p:nvPr/>
          </p:nvSpPr>
          <p:spPr bwMode="auto">
            <a:xfrm>
              <a:off x="3095932" y="3945214"/>
              <a:ext cx="117475" cy="195262"/>
            </a:xfrm>
            <a:prstGeom prst="teardrop">
              <a:avLst>
                <a:gd name="adj" fmla="val 159357"/>
              </a:avLst>
            </a:prstGeom>
            <a:solidFill>
              <a:srgbClr val="00B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/>
            </a:p>
          </p:txBody>
        </p:sp>
      </p:grpSp>
      <p:sp>
        <p:nvSpPr>
          <p:cNvPr id="390" name="Rectangle 8"/>
          <p:cNvSpPr txBox="1">
            <a:spLocks noChangeArrowheads="1"/>
          </p:cNvSpPr>
          <p:nvPr/>
        </p:nvSpPr>
        <p:spPr bwMode="auto">
          <a:xfrm>
            <a:off x="5040313" y="347663"/>
            <a:ext cx="196691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0" kern="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木がたくさん</a:t>
            </a:r>
          </a:p>
        </p:txBody>
      </p:sp>
      <p:sp>
        <p:nvSpPr>
          <p:cNvPr id="391" name="Rectangle 8"/>
          <p:cNvSpPr txBox="1">
            <a:spLocks noChangeArrowheads="1"/>
          </p:cNvSpPr>
          <p:nvPr/>
        </p:nvSpPr>
        <p:spPr bwMode="auto">
          <a:xfrm>
            <a:off x="6724650" y="790575"/>
            <a:ext cx="196691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0" kern="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木が少ない</a:t>
            </a:r>
          </a:p>
        </p:txBody>
      </p:sp>
      <p:grpSp>
        <p:nvGrpSpPr>
          <p:cNvPr id="393" name="グループ化 392"/>
          <p:cNvGrpSpPr>
            <a:grpSpLocks/>
          </p:cNvGrpSpPr>
          <p:nvPr/>
        </p:nvGrpSpPr>
        <p:grpSpPr bwMode="auto">
          <a:xfrm>
            <a:off x="5619750" y="3790950"/>
            <a:ext cx="1887538" cy="247650"/>
            <a:chOff x="1325870" y="3896001"/>
            <a:chExt cx="1887537" cy="247650"/>
          </a:xfrm>
        </p:grpSpPr>
        <p:sp>
          <p:nvSpPr>
            <p:cNvPr id="394" name="涙形 393"/>
            <p:cNvSpPr/>
            <p:nvPr/>
          </p:nvSpPr>
          <p:spPr bwMode="auto">
            <a:xfrm>
              <a:off x="1325870" y="3896001"/>
              <a:ext cx="117475" cy="195263"/>
            </a:xfrm>
            <a:prstGeom prst="teardrop">
              <a:avLst>
                <a:gd name="adj" fmla="val 159357"/>
              </a:avLst>
            </a:prstGeom>
            <a:solidFill>
              <a:srgbClr val="00B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/>
            </a:p>
          </p:txBody>
        </p:sp>
        <p:sp>
          <p:nvSpPr>
            <p:cNvPr id="395" name="涙形 394"/>
            <p:cNvSpPr/>
            <p:nvPr/>
          </p:nvSpPr>
          <p:spPr bwMode="auto">
            <a:xfrm>
              <a:off x="1841808" y="3899176"/>
              <a:ext cx="119062" cy="195263"/>
            </a:xfrm>
            <a:prstGeom prst="teardrop">
              <a:avLst>
                <a:gd name="adj" fmla="val 159357"/>
              </a:avLst>
            </a:prstGeom>
            <a:solidFill>
              <a:srgbClr val="00B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/>
            </a:p>
          </p:txBody>
        </p:sp>
        <p:sp>
          <p:nvSpPr>
            <p:cNvPr id="396" name="涙形 395"/>
            <p:cNvSpPr/>
            <p:nvPr/>
          </p:nvSpPr>
          <p:spPr bwMode="auto">
            <a:xfrm>
              <a:off x="2435532" y="3948389"/>
              <a:ext cx="117475" cy="195262"/>
            </a:xfrm>
            <a:prstGeom prst="teardrop">
              <a:avLst>
                <a:gd name="adj" fmla="val 159357"/>
              </a:avLst>
            </a:prstGeom>
            <a:solidFill>
              <a:srgbClr val="00B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/>
            </a:p>
          </p:txBody>
        </p:sp>
        <p:sp>
          <p:nvSpPr>
            <p:cNvPr id="397" name="涙形 396"/>
            <p:cNvSpPr/>
            <p:nvPr/>
          </p:nvSpPr>
          <p:spPr bwMode="auto">
            <a:xfrm>
              <a:off x="3095932" y="3945214"/>
              <a:ext cx="117475" cy="195262"/>
            </a:xfrm>
            <a:prstGeom prst="teardrop">
              <a:avLst>
                <a:gd name="adj" fmla="val 159357"/>
              </a:avLst>
            </a:prstGeom>
            <a:solidFill>
              <a:srgbClr val="00B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/>
            </a:p>
          </p:txBody>
        </p:sp>
      </p:grpSp>
      <p:sp>
        <p:nvSpPr>
          <p:cNvPr id="400" name="下矢印 399"/>
          <p:cNvSpPr>
            <a:spLocks noChangeArrowheads="1"/>
          </p:cNvSpPr>
          <p:nvPr/>
        </p:nvSpPr>
        <p:spPr bwMode="auto">
          <a:xfrm rot="2549259">
            <a:off x="4568825" y="3205163"/>
            <a:ext cx="452438" cy="830262"/>
          </a:xfrm>
          <a:prstGeom prst="downArrow">
            <a:avLst>
              <a:gd name="adj1" fmla="val 50000"/>
              <a:gd name="adj2" fmla="val 5004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8" name="下矢印 7"/>
          <p:cNvSpPr>
            <a:spLocks noChangeArrowheads="1"/>
          </p:cNvSpPr>
          <p:nvPr/>
        </p:nvSpPr>
        <p:spPr bwMode="auto">
          <a:xfrm>
            <a:off x="6965950" y="3214688"/>
            <a:ext cx="469900" cy="598487"/>
          </a:xfrm>
          <a:prstGeom prst="downArrow">
            <a:avLst>
              <a:gd name="adj1" fmla="val 50000"/>
              <a:gd name="adj2" fmla="val 5009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323" name="Rectangle 8"/>
          <p:cNvSpPr txBox="1">
            <a:spLocks noChangeArrowheads="1"/>
          </p:cNvSpPr>
          <p:nvPr/>
        </p:nvSpPr>
        <p:spPr bwMode="auto">
          <a:xfrm>
            <a:off x="3263900" y="3706813"/>
            <a:ext cx="1031875" cy="6937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400" b="0" kern="0" dirty="0" smtClean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雨</a:t>
            </a:r>
          </a:p>
        </p:txBody>
      </p:sp>
      <p:sp>
        <p:nvSpPr>
          <p:cNvPr id="324" name="Rectangle 8"/>
          <p:cNvSpPr txBox="1">
            <a:spLocks noChangeArrowheads="1"/>
          </p:cNvSpPr>
          <p:nvPr/>
        </p:nvSpPr>
        <p:spPr bwMode="auto">
          <a:xfrm>
            <a:off x="7589838" y="3651250"/>
            <a:ext cx="1031875" cy="6937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400" b="0" kern="0" dirty="0" smtClean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雨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6818422" y="130571"/>
            <a:ext cx="2218404" cy="898129"/>
            <a:chOff x="-4115466" y="1854596"/>
            <a:chExt cx="2218404" cy="898129"/>
          </a:xfrm>
        </p:grpSpPr>
        <p:sp>
          <p:nvSpPr>
            <p:cNvPr id="325" name="Rectangle 8"/>
            <p:cNvSpPr txBox="1">
              <a:spLocks noChangeArrowheads="1"/>
            </p:cNvSpPr>
            <p:nvPr/>
          </p:nvSpPr>
          <p:spPr bwMode="auto">
            <a:xfrm>
              <a:off x="-4051966" y="1970088"/>
              <a:ext cx="2112707" cy="69373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1800" b="0" kern="0" dirty="0" smtClean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スポンジのような</a:t>
              </a:r>
              <a:endParaRPr lang="en-US" altLang="ja-JP" sz="1800" b="0" kern="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eaLnBrk="1" hangingPunct="1">
                <a:defRPr/>
              </a:pPr>
              <a:r>
                <a:rPr lang="ja-JP" altLang="en-US" sz="1800" b="0" kern="0" dirty="0" smtClean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イメージ</a:t>
              </a:r>
              <a:endParaRPr lang="en-US" altLang="ja-JP" sz="1800" b="0" kern="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4" name="円形吹き出し 3"/>
            <p:cNvSpPr/>
            <p:nvPr/>
          </p:nvSpPr>
          <p:spPr bwMode="auto">
            <a:xfrm>
              <a:off x="-4115466" y="1854596"/>
              <a:ext cx="2218404" cy="898129"/>
            </a:xfrm>
            <a:prstGeom prst="wedgeEllipseCallout">
              <a:avLst>
                <a:gd name="adj1" fmla="val -29576"/>
                <a:gd name="adj2" fmla="val 64804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6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1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 animBg="1"/>
      <p:bldP spid="47113" grpId="0" animBg="1"/>
      <p:bldP spid="47114" grpId="0" animBg="1"/>
      <p:bldP spid="278" grpId="0"/>
      <p:bldP spid="279" grpId="0"/>
      <p:bldP spid="2" grpId="0" animBg="1"/>
      <p:bldP spid="3" grpId="0" animBg="1"/>
      <p:bldP spid="47132" grpId="0" animBg="1"/>
      <p:bldP spid="471" grpId="0"/>
      <p:bldP spid="400" grpId="0" animBg="1"/>
      <p:bldP spid="8" grpId="0" animBg="1"/>
      <p:bldP spid="323" grpId="0"/>
      <p:bldP spid="3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63563"/>
            <a:ext cx="59039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506413"/>
            <a:ext cx="6353175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93688" y="203200"/>
            <a:ext cx="6769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4000" b="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わたしたちの水源林はどこ？</a:t>
            </a: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293688" y="5357813"/>
            <a:ext cx="84597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0" dirty="0">
                <a:ea typeface="HGP創英角ﾎﾟｯﾌﾟ体" panose="040B0A00000000000000" pitchFamily="50" charset="-128"/>
              </a:rPr>
              <a:t>奥三河の山々の</a:t>
            </a:r>
            <a:r>
              <a:rPr lang="ja-JP" altLang="en-US" b="0" dirty="0" smtClean="0">
                <a:ea typeface="HGP創英角ﾎﾟｯﾌﾟ体" panose="040B0A00000000000000" pitchFamily="50" charset="-128"/>
              </a:rPr>
              <a:t>森</a:t>
            </a:r>
            <a:endParaRPr lang="ja-JP" altLang="en-US" b="0" dirty="0"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b="0" dirty="0">
                <a:ea typeface="HGP創英角ﾎﾟｯﾌﾟ体" panose="040B0A00000000000000" pitchFamily="50" charset="-128"/>
              </a:rPr>
              <a:t>段戸山　・　鳳来寺山　など</a:t>
            </a:r>
          </a:p>
        </p:txBody>
      </p:sp>
      <p:sp>
        <p:nvSpPr>
          <p:cNvPr id="49160" name="楕円 3"/>
          <p:cNvSpPr>
            <a:spLocks noChangeArrowheads="1"/>
          </p:cNvSpPr>
          <p:nvPr/>
        </p:nvSpPr>
        <p:spPr bwMode="auto">
          <a:xfrm>
            <a:off x="7256463" y="2112963"/>
            <a:ext cx="1819275" cy="1603375"/>
          </a:xfrm>
          <a:prstGeom prst="ellipse">
            <a:avLst/>
          </a:prstGeom>
          <a:noFill/>
          <a:ln w="57150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cxnSp>
        <p:nvCxnSpPr>
          <p:cNvPr id="49161" name="曲線コネクタ 9"/>
          <p:cNvCxnSpPr>
            <a:cxnSpLocks noChangeShapeType="1"/>
          </p:cNvCxnSpPr>
          <p:nvPr/>
        </p:nvCxnSpPr>
        <p:spPr bwMode="auto">
          <a:xfrm rot="5400000">
            <a:off x="6777831" y="3385344"/>
            <a:ext cx="1717675" cy="1062038"/>
          </a:xfrm>
          <a:prstGeom prst="curvedConnector3">
            <a:avLst>
              <a:gd name="adj1" fmla="val 50000"/>
            </a:avLst>
          </a:prstGeom>
          <a:noFill/>
          <a:ln w="57150" algn="ctr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86300" y="3044825"/>
            <a:ext cx="4271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0">
                <a:ea typeface="HGP創英角ﾎﾟｯﾌﾟ体" panose="040B0A00000000000000" pitchFamily="50" charset="-128"/>
              </a:rPr>
              <a:t>豊川を流れて、</a:t>
            </a:r>
            <a:endParaRPr lang="en-US" altLang="ja-JP" b="0"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0">
                <a:ea typeface="HGP創英角ﾎﾟｯﾌﾟ体" panose="040B0A00000000000000" pitchFamily="50" charset="-128"/>
              </a:rPr>
              <a:t>わたしたちのもとへ</a:t>
            </a:r>
          </a:p>
        </p:txBody>
      </p:sp>
      <p:sp>
        <p:nvSpPr>
          <p:cNvPr id="5428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E3E24B-72B8-4E1A-909F-1ED83CA5D7BB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1400" dirty="0" smtClean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733675" y="-68262"/>
            <a:ext cx="22320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すい げん  りん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20865" y="5831339"/>
            <a:ext cx="8459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0" dirty="0" smtClean="0">
                <a:ea typeface="HGP創英角ﾎﾟｯﾌﾟ体" panose="040B0A00000000000000" pitchFamily="50" charset="-128"/>
              </a:rPr>
              <a:t>だんとさん　　　　　ほうらいじさん</a:t>
            </a:r>
            <a:endParaRPr lang="ja-JP" altLang="en-US" sz="2000" b="0" dirty="0"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 animBg="1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ひがし　み かわ</a:t>
            </a:r>
            <a:r>
              <a:rPr lang="ja-JP" altLang="en-US" sz="1800">
                <a:solidFill>
                  <a:schemeClr val="accent2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02063" y="234950"/>
            <a:ext cx="881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>
              <a:spcBef>
                <a:spcPct val="50000"/>
              </a:spcBef>
              <a:buFontTx/>
              <a:buNone/>
            </a:pPr>
            <a:r>
              <a:rPr lang="ja-JP" altLang="en-US" sz="1600" b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まも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9725" y="419100"/>
            <a:ext cx="6950075" cy="838200"/>
          </a:xfrm>
          <a:noFill/>
        </p:spPr>
        <p:txBody>
          <a:bodyPr/>
          <a:lstStyle/>
          <a:p>
            <a:pPr algn="l" eaLnBrk="1" hangingPunct="1"/>
            <a:r>
              <a:rPr lang="ja-JP" altLang="en-US" sz="400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東三河の水源を守るために</a:t>
            </a:r>
          </a:p>
        </p:txBody>
      </p:sp>
      <p:pic>
        <p:nvPicPr>
          <p:cNvPr id="56325" name="Picture 8" descr="DSCF93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595438"/>
            <a:ext cx="47180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AutoShape 6"/>
          <p:cNvSpPr>
            <a:spLocks noChangeArrowheads="1"/>
          </p:cNvSpPr>
          <p:nvPr/>
        </p:nvSpPr>
        <p:spPr bwMode="auto">
          <a:xfrm flipV="1">
            <a:off x="3802063" y="1746250"/>
            <a:ext cx="1552575" cy="536575"/>
          </a:xfrm>
          <a:prstGeom prst="wedgeEllipseCallout">
            <a:avLst>
              <a:gd name="adj1" fmla="val -39597"/>
              <a:gd name="adj2" fmla="val -97278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lIns="18000" tIns="10800" rIns="18000" bIns="1080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b="0">
                <a:ea typeface="HGP創英角ﾎﾟｯﾌﾟ体" panose="040B0A00000000000000" pitchFamily="50" charset="-128"/>
              </a:rPr>
              <a:t>植樹</a:t>
            </a:r>
          </a:p>
        </p:txBody>
      </p:sp>
      <p:pic>
        <p:nvPicPr>
          <p:cNvPr id="563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" t="620" r="493" b="17679"/>
          <a:stretch>
            <a:fillRect/>
          </a:stretch>
        </p:blipFill>
        <p:spPr bwMode="auto">
          <a:xfrm>
            <a:off x="5632450" y="1595438"/>
            <a:ext cx="2943225" cy="3825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8" name="AutoShape 7"/>
          <p:cNvSpPr>
            <a:spLocks noChangeArrowheads="1"/>
          </p:cNvSpPr>
          <p:nvPr/>
        </p:nvSpPr>
        <p:spPr bwMode="auto">
          <a:xfrm>
            <a:off x="6916738" y="1062038"/>
            <a:ext cx="1873250" cy="609600"/>
          </a:xfrm>
          <a:prstGeom prst="wedgeEllipseCallout">
            <a:avLst>
              <a:gd name="adj1" fmla="val -11694"/>
              <a:gd name="adj2" fmla="val 145574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b="0">
                <a:ea typeface="HGP創英角ﾎﾟｯﾌﾟ体" panose="040B0A00000000000000" pitchFamily="50" charset="-128"/>
              </a:rPr>
              <a:t>えだうち</a:t>
            </a: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696913" y="5408613"/>
            <a:ext cx="8305800" cy="1438275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ja-JP" altLang="en-US" sz="3600" b="0" kern="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太陽の光がよく届くように、枝を切ったり、木を倒したりして、森を育てています</a:t>
            </a:r>
          </a:p>
        </p:txBody>
      </p:sp>
      <p:sp>
        <p:nvSpPr>
          <p:cNvPr id="5633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0B9055-AC64-47EB-B4E9-9D770D756B26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テキスト ボックス 1"/>
          <p:cNvSpPr txBox="1">
            <a:spLocks noChangeArrowheads="1"/>
          </p:cNvSpPr>
          <p:nvPr/>
        </p:nvSpPr>
        <p:spPr bwMode="auto">
          <a:xfrm>
            <a:off x="120650" y="2797175"/>
            <a:ext cx="87788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5400"/>
              <a:t>（３）地下水の働き</a:t>
            </a:r>
          </a:p>
        </p:txBody>
      </p:sp>
      <p:sp>
        <p:nvSpPr>
          <p:cNvPr id="5837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49B1B0-AEF7-4031-A4A9-AC6D81E21E04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6" descr="H17小学校出前追加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127125"/>
            <a:ext cx="7392988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4495800" y="2895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5939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33363" y="587375"/>
            <a:ext cx="2819400" cy="609600"/>
          </a:xfrm>
        </p:spPr>
        <p:txBody>
          <a:bodyPr/>
          <a:lstStyle/>
          <a:p>
            <a:pPr algn="l" eaLnBrk="1" hangingPunct="1"/>
            <a:r>
              <a:rPr lang="ja-JP" altLang="en-US" sz="400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sz="400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400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）地下水</a:t>
            </a:r>
          </a:p>
        </p:txBody>
      </p:sp>
      <p:sp>
        <p:nvSpPr>
          <p:cNvPr id="59397" name="AutoShape 13"/>
          <p:cNvSpPr>
            <a:spLocks noChangeArrowheads="1"/>
          </p:cNvSpPr>
          <p:nvPr/>
        </p:nvSpPr>
        <p:spPr bwMode="auto">
          <a:xfrm>
            <a:off x="2514600" y="5334000"/>
            <a:ext cx="8382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0">
                <a:solidFill>
                  <a:srgbClr val="33CCFF"/>
                </a:solidFill>
                <a:ea typeface="HGSｺﾞｼｯｸE" panose="020B0900000000000000" pitchFamily="50" charset="-128"/>
              </a:rPr>
              <a:t>地下水</a:t>
            </a:r>
          </a:p>
        </p:txBody>
      </p:sp>
      <p:sp>
        <p:nvSpPr>
          <p:cNvPr id="59398" name="Text Box 14"/>
          <p:cNvSpPr txBox="1">
            <a:spLocks noChangeArrowheads="1"/>
          </p:cNvSpPr>
          <p:nvPr/>
        </p:nvSpPr>
        <p:spPr bwMode="auto">
          <a:xfrm>
            <a:off x="1211263" y="320675"/>
            <a:ext cx="180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b="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ち　　 か　  すい</a:t>
            </a:r>
          </a:p>
        </p:txBody>
      </p:sp>
      <p:sp>
        <p:nvSpPr>
          <p:cNvPr id="266255" name="Oval 15"/>
          <p:cNvSpPr>
            <a:spLocks noChangeArrowheads="1"/>
          </p:cNvSpPr>
          <p:nvPr/>
        </p:nvSpPr>
        <p:spPr bwMode="auto">
          <a:xfrm>
            <a:off x="2054225" y="4646613"/>
            <a:ext cx="1803400" cy="1755775"/>
          </a:xfrm>
          <a:prstGeom prst="ellips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59400" name="Freeform 17"/>
          <p:cNvSpPr>
            <a:spLocks/>
          </p:cNvSpPr>
          <p:nvPr/>
        </p:nvSpPr>
        <p:spPr bwMode="auto">
          <a:xfrm>
            <a:off x="1389063" y="2124075"/>
            <a:ext cx="207962" cy="2305050"/>
          </a:xfrm>
          <a:custGeom>
            <a:avLst/>
            <a:gdLst>
              <a:gd name="T0" fmla="*/ 2147483646 w 151"/>
              <a:gd name="T1" fmla="*/ 0 h 1316"/>
              <a:gd name="T2" fmla="*/ 2147483646 w 151"/>
              <a:gd name="T3" fmla="*/ 2147483646 h 1316"/>
              <a:gd name="T4" fmla="*/ 2147483646 w 151"/>
              <a:gd name="T5" fmla="*/ 2147483646 h 1316"/>
              <a:gd name="T6" fmla="*/ 2147483646 w 151"/>
              <a:gd name="T7" fmla="*/ 2147483646 h 1316"/>
              <a:gd name="T8" fmla="*/ 2147483646 w 151"/>
              <a:gd name="T9" fmla="*/ 2147483646 h 1316"/>
              <a:gd name="T10" fmla="*/ 2147483646 w 151"/>
              <a:gd name="T11" fmla="*/ 2147483646 h 1316"/>
              <a:gd name="T12" fmla="*/ 2147483646 w 151"/>
              <a:gd name="T13" fmla="*/ 2147483646 h 1316"/>
              <a:gd name="T14" fmla="*/ 2147483646 w 151"/>
              <a:gd name="T15" fmla="*/ 2147483646 h 1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1"/>
              <a:gd name="T25" fmla="*/ 0 h 1316"/>
              <a:gd name="T26" fmla="*/ 151 w 151"/>
              <a:gd name="T27" fmla="*/ 1316 h 1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1" h="1316">
                <a:moveTo>
                  <a:pt x="105" y="0"/>
                </a:moveTo>
                <a:cubicBezTo>
                  <a:pt x="56" y="26"/>
                  <a:pt x="7" y="53"/>
                  <a:pt x="15" y="91"/>
                </a:cubicBezTo>
                <a:cubicBezTo>
                  <a:pt x="23" y="129"/>
                  <a:pt x="151" y="174"/>
                  <a:pt x="151" y="227"/>
                </a:cubicBezTo>
                <a:cubicBezTo>
                  <a:pt x="151" y="280"/>
                  <a:pt x="15" y="341"/>
                  <a:pt x="15" y="409"/>
                </a:cubicBezTo>
                <a:cubicBezTo>
                  <a:pt x="15" y="477"/>
                  <a:pt x="151" y="552"/>
                  <a:pt x="151" y="635"/>
                </a:cubicBezTo>
                <a:cubicBezTo>
                  <a:pt x="151" y="718"/>
                  <a:pt x="30" y="825"/>
                  <a:pt x="15" y="908"/>
                </a:cubicBezTo>
                <a:cubicBezTo>
                  <a:pt x="0" y="991"/>
                  <a:pt x="60" y="1066"/>
                  <a:pt x="60" y="1134"/>
                </a:cubicBezTo>
                <a:cubicBezTo>
                  <a:pt x="60" y="1202"/>
                  <a:pt x="37" y="1259"/>
                  <a:pt x="15" y="1316"/>
                </a:cubicBezTo>
              </a:path>
            </a:pathLst>
          </a:custGeom>
          <a:solidFill>
            <a:srgbClr val="00FFFF"/>
          </a:solidFill>
          <a:ln w="28575" cap="flat" cmpd="sng">
            <a:solidFill>
              <a:srgbClr val="3366FF"/>
            </a:solidFill>
            <a:prstDash val="dash"/>
            <a:round/>
            <a:headEnd type="none" w="med" len="med"/>
            <a:tailEnd type="oval" w="med" len="med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9401" name="Freeform 18"/>
          <p:cNvSpPr>
            <a:spLocks/>
          </p:cNvSpPr>
          <p:nvPr/>
        </p:nvSpPr>
        <p:spPr bwMode="auto">
          <a:xfrm>
            <a:off x="1884363" y="3933825"/>
            <a:ext cx="311150" cy="1008063"/>
          </a:xfrm>
          <a:custGeom>
            <a:avLst/>
            <a:gdLst>
              <a:gd name="T0" fmla="*/ 2147483646 w 151"/>
              <a:gd name="T1" fmla="*/ 0 h 1316"/>
              <a:gd name="T2" fmla="*/ 2147483646 w 151"/>
              <a:gd name="T3" fmla="*/ 2147483646 h 1316"/>
              <a:gd name="T4" fmla="*/ 2147483646 w 151"/>
              <a:gd name="T5" fmla="*/ 2147483646 h 1316"/>
              <a:gd name="T6" fmla="*/ 2147483646 w 151"/>
              <a:gd name="T7" fmla="*/ 2147483646 h 1316"/>
              <a:gd name="T8" fmla="*/ 2147483646 w 151"/>
              <a:gd name="T9" fmla="*/ 2147483646 h 1316"/>
              <a:gd name="T10" fmla="*/ 2147483646 w 151"/>
              <a:gd name="T11" fmla="*/ 2147483646 h 1316"/>
              <a:gd name="T12" fmla="*/ 2147483646 w 151"/>
              <a:gd name="T13" fmla="*/ 2147483646 h 1316"/>
              <a:gd name="T14" fmla="*/ 2147483646 w 151"/>
              <a:gd name="T15" fmla="*/ 2147483646 h 1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1"/>
              <a:gd name="T25" fmla="*/ 0 h 1316"/>
              <a:gd name="T26" fmla="*/ 151 w 151"/>
              <a:gd name="T27" fmla="*/ 1316 h 1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1" h="1316">
                <a:moveTo>
                  <a:pt x="105" y="0"/>
                </a:moveTo>
                <a:cubicBezTo>
                  <a:pt x="56" y="26"/>
                  <a:pt x="7" y="53"/>
                  <a:pt x="15" y="91"/>
                </a:cubicBezTo>
                <a:cubicBezTo>
                  <a:pt x="23" y="129"/>
                  <a:pt x="151" y="174"/>
                  <a:pt x="151" y="227"/>
                </a:cubicBezTo>
                <a:cubicBezTo>
                  <a:pt x="151" y="280"/>
                  <a:pt x="15" y="341"/>
                  <a:pt x="15" y="409"/>
                </a:cubicBezTo>
                <a:cubicBezTo>
                  <a:pt x="15" y="477"/>
                  <a:pt x="151" y="552"/>
                  <a:pt x="151" y="635"/>
                </a:cubicBezTo>
                <a:cubicBezTo>
                  <a:pt x="151" y="718"/>
                  <a:pt x="30" y="825"/>
                  <a:pt x="15" y="908"/>
                </a:cubicBezTo>
                <a:cubicBezTo>
                  <a:pt x="0" y="991"/>
                  <a:pt x="60" y="1066"/>
                  <a:pt x="60" y="1134"/>
                </a:cubicBezTo>
                <a:cubicBezTo>
                  <a:pt x="60" y="1202"/>
                  <a:pt x="37" y="1259"/>
                  <a:pt x="15" y="1316"/>
                </a:cubicBezTo>
              </a:path>
            </a:pathLst>
          </a:custGeom>
          <a:solidFill>
            <a:srgbClr val="00FFFF"/>
          </a:solidFill>
          <a:ln w="28575" cap="flat" cmpd="sng">
            <a:solidFill>
              <a:srgbClr val="3366FF"/>
            </a:solidFill>
            <a:prstDash val="dash"/>
            <a:round/>
            <a:headEnd type="none" w="med" len="med"/>
            <a:tailEnd type="oval" w="med" len="med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9402" name="Freeform 19"/>
          <p:cNvSpPr>
            <a:spLocks/>
          </p:cNvSpPr>
          <p:nvPr/>
        </p:nvSpPr>
        <p:spPr bwMode="auto">
          <a:xfrm>
            <a:off x="2532063" y="4797425"/>
            <a:ext cx="311150" cy="503238"/>
          </a:xfrm>
          <a:custGeom>
            <a:avLst/>
            <a:gdLst>
              <a:gd name="T0" fmla="*/ 2147483646 w 151"/>
              <a:gd name="T1" fmla="*/ 0 h 1316"/>
              <a:gd name="T2" fmla="*/ 2147483646 w 151"/>
              <a:gd name="T3" fmla="*/ 2147483646 h 1316"/>
              <a:gd name="T4" fmla="*/ 2147483646 w 151"/>
              <a:gd name="T5" fmla="*/ 2147483646 h 1316"/>
              <a:gd name="T6" fmla="*/ 2147483646 w 151"/>
              <a:gd name="T7" fmla="*/ 2147483646 h 1316"/>
              <a:gd name="T8" fmla="*/ 2147483646 w 151"/>
              <a:gd name="T9" fmla="*/ 2147483646 h 1316"/>
              <a:gd name="T10" fmla="*/ 2147483646 w 151"/>
              <a:gd name="T11" fmla="*/ 2147483646 h 1316"/>
              <a:gd name="T12" fmla="*/ 2147483646 w 151"/>
              <a:gd name="T13" fmla="*/ 2147483646 h 1316"/>
              <a:gd name="T14" fmla="*/ 2147483646 w 151"/>
              <a:gd name="T15" fmla="*/ 2147483646 h 1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1"/>
              <a:gd name="T25" fmla="*/ 0 h 1316"/>
              <a:gd name="T26" fmla="*/ 151 w 151"/>
              <a:gd name="T27" fmla="*/ 1316 h 1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1" h="1316">
                <a:moveTo>
                  <a:pt x="105" y="0"/>
                </a:moveTo>
                <a:cubicBezTo>
                  <a:pt x="56" y="26"/>
                  <a:pt x="7" y="53"/>
                  <a:pt x="15" y="91"/>
                </a:cubicBezTo>
                <a:cubicBezTo>
                  <a:pt x="23" y="129"/>
                  <a:pt x="151" y="174"/>
                  <a:pt x="151" y="227"/>
                </a:cubicBezTo>
                <a:cubicBezTo>
                  <a:pt x="151" y="280"/>
                  <a:pt x="15" y="341"/>
                  <a:pt x="15" y="409"/>
                </a:cubicBezTo>
                <a:cubicBezTo>
                  <a:pt x="15" y="477"/>
                  <a:pt x="151" y="552"/>
                  <a:pt x="151" y="635"/>
                </a:cubicBezTo>
                <a:cubicBezTo>
                  <a:pt x="151" y="718"/>
                  <a:pt x="30" y="825"/>
                  <a:pt x="15" y="908"/>
                </a:cubicBezTo>
                <a:cubicBezTo>
                  <a:pt x="0" y="991"/>
                  <a:pt x="60" y="1066"/>
                  <a:pt x="60" y="1134"/>
                </a:cubicBezTo>
                <a:cubicBezTo>
                  <a:pt x="60" y="1202"/>
                  <a:pt x="37" y="1259"/>
                  <a:pt x="15" y="1316"/>
                </a:cubicBezTo>
              </a:path>
            </a:pathLst>
          </a:custGeom>
          <a:solidFill>
            <a:srgbClr val="00FFFF"/>
          </a:solidFill>
          <a:ln w="28575" cap="flat" cmpd="sng">
            <a:solidFill>
              <a:srgbClr val="3366FF"/>
            </a:solidFill>
            <a:prstDash val="dash"/>
            <a:round/>
            <a:headEnd type="none" w="med" len="med"/>
            <a:tailEnd type="oval" w="med" len="med"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2681288" y="2668588"/>
            <a:ext cx="6419850" cy="14382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600" b="0" kern="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降った雨は地面に染み込んで、きれいな水となります</a:t>
            </a:r>
          </a:p>
        </p:txBody>
      </p:sp>
      <p:sp>
        <p:nvSpPr>
          <p:cNvPr id="5940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3A2F62-C1E1-4F4C-BFBF-D4EB0767F4EB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テキスト ボックス 1"/>
          <p:cNvSpPr txBox="1">
            <a:spLocks noChangeArrowheads="1"/>
          </p:cNvSpPr>
          <p:nvPr/>
        </p:nvSpPr>
        <p:spPr bwMode="auto">
          <a:xfrm>
            <a:off x="136525" y="4468813"/>
            <a:ext cx="8778875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5400" dirty="0" smtClean="0">
                <a:solidFill>
                  <a:srgbClr val="FF0000"/>
                </a:solidFill>
              </a:rPr>
              <a:t>きれいで飲める水</a:t>
            </a:r>
            <a:r>
              <a:rPr lang="ja-JP" altLang="en-US" sz="5400" dirty="0">
                <a:solidFill>
                  <a:srgbClr val="FF0000"/>
                </a:solidFill>
              </a:rPr>
              <a:t>をつくる</a:t>
            </a:r>
          </a:p>
        </p:txBody>
      </p:sp>
      <p:sp>
        <p:nvSpPr>
          <p:cNvPr id="61443" name="テキスト ボックス 3"/>
          <p:cNvSpPr txBox="1">
            <a:spLocks noChangeArrowheads="1"/>
          </p:cNvSpPr>
          <p:nvPr/>
        </p:nvSpPr>
        <p:spPr bwMode="auto">
          <a:xfrm>
            <a:off x="600075" y="1544638"/>
            <a:ext cx="85439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4400" dirty="0"/>
              <a:t>いろいろな方法で水は取れるけど、</a:t>
            </a:r>
            <a:endParaRPr lang="en-US" altLang="ja-JP" sz="4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4400" dirty="0"/>
              <a:t>そのまま飲むには危険！！</a:t>
            </a:r>
          </a:p>
        </p:txBody>
      </p:sp>
      <p:sp>
        <p:nvSpPr>
          <p:cNvPr id="2" name="下矢印 1"/>
          <p:cNvSpPr>
            <a:spLocks noChangeArrowheads="1"/>
          </p:cNvSpPr>
          <p:nvPr/>
        </p:nvSpPr>
        <p:spPr bwMode="auto">
          <a:xfrm>
            <a:off x="4179888" y="3595688"/>
            <a:ext cx="692150" cy="873125"/>
          </a:xfrm>
          <a:prstGeom prst="downArrow">
            <a:avLst>
              <a:gd name="adj1" fmla="val 50000"/>
              <a:gd name="adj2" fmla="val 50038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6144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25C9DE-8739-49B2-9A45-F0CC06660263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185738"/>
            <a:ext cx="7772400" cy="742950"/>
          </a:xfrm>
        </p:spPr>
        <p:txBody>
          <a:bodyPr/>
          <a:lstStyle/>
          <a:p>
            <a:pPr algn="l" eaLnBrk="1" hangingPunct="1"/>
            <a:r>
              <a:rPr lang="ja-JP" altLang="en-US" sz="400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年度ごとの節水日数</a:t>
            </a:r>
          </a:p>
        </p:txBody>
      </p:sp>
      <p:sp>
        <p:nvSpPr>
          <p:cNvPr id="36867" name="正方形/長方形 4"/>
          <p:cNvSpPr>
            <a:spLocks noChangeArrowheads="1"/>
          </p:cNvSpPr>
          <p:nvPr/>
        </p:nvSpPr>
        <p:spPr bwMode="auto">
          <a:xfrm>
            <a:off x="2741613" y="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せっ　すい　にっすう</a:t>
            </a:r>
          </a:p>
        </p:txBody>
      </p:sp>
      <p:sp>
        <p:nvSpPr>
          <p:cNvPr id="3686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8DFD1B-C218-4E57-ADBC-D9A0E36B0BE2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 smtClean="0"/>
          </a:p>
        </p:txBody>
      </p:sp>
      <p:graphicFrame>
        <p:nvGraphicFramePr>
          <p:cNvPr id="7" name="グラフ 6"/>
          <p:cNvGraphicFramePr>
            <a:graphicFrameLocks/>
          </p:cNvGraphicFramePr>
          <p:nvPr/>
        </p:nvGraphicFramePr>
        <p:xfrm>
          <a:off x="370702" y="1114426"/>
          <a:ext cx="8290697" cy="495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1"/>
          <p:cNvSpPr txBox="1"/>
          <p:nvPr/>
        </p:nvSpPr>
        <p:spPr>
          <a:xfrm>
            <a:off x="268288" y="796925"/>
            <a:ext cx="1246187" cy="881063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ja-JP" sz="800" dirty="0">
                <a:solidFill>
                  <a:schemeClr val="accent6">
                    <a:lumMod val="50000"/>
                  </a:schemeClr>
                </a:solidFill>
              </a:rPr>
              <a:t>のべにっすう</a:t>
            </a:r>
          </a:p>
          <a:p>
            <a:pPr>
              <a:defRPr/>
            </a:pPr>
            <a:r>
              <a:rPr lang="ja-JP" altLang="ja-JP" sz="1600" dirty="0" smtClean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延日数</a:t>
            </a:r>
            <a:endParaRPr lang="ja-JP" altLang="ja-JP" sz="1600" dirty="0">
              <a:solidFill>
                <a:schemeClr val="accent6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2"/>
          <p:cNvSpPr txBox="1"/>
          <p:nvPr/>
        </p:nvSpPr>
        <p:spPr>
          <a:xfrm>
            <a:off x="704850" y="6002338"/>
            <a:ext cx="717550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400" dirty="0"/>
              <a:t>平成</a:t>
            </a: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8389938" y="6003925"/>
            <a:ext cx="666750" cy="311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400" dirty="0"/>
              <a:t>年度</a:t>
            </a:r>
          </a:p>
        </p:txBody>
      </p:sp>
      <p:sp>
        <p:nvSpPr>
          <p:cNvPr id="11" name="テキスト ボックス 2"/>
          <p:cNvSpPr txBox="1"/>
          <p:nvPr/>
        </p:nvSpPr>
        <p:spPr>
          <a:xfrm>
            <a:off x="7800975" y="6008688"/>
            <a:ext cx="717550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400" dirty="0"/>
              <a:t>令和</a:t>
            </a:r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7751763" y="1033463"/>
            <a:ext cx="1244600" cy="407987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400" dirty="0" smtClean="0">
                <a:solidFill>
                  <a:schemeClr val="accent6">
                    <a:lumMod val="50000"/>
                  </a:schemeClr>
                </a:solidFill>
              </a:rPr>
              <a:t>（単位：日）</a:t>
            </a:r>
            <a:endParaRPr lang="ja-JP" altLang="ja-JP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8440738" cy="739775"/>
          </a:xfrm>
        </p:spPr>
        <p:txBody>
          <a:bodyPr/>
          <a:lstStyle/>
          <a:p>
            <a:pPr algn="l"/>
            <a:r>
              <a:rPr lang="ja-JP" altLang="en-US" sz="400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水不足になるとこんな影響が・・・</a:t>
            </a:r>
          </a:p>
        </p:txBody>
      </p:sp>
      <p:sp>
        <p:nvSpPr>
          <p:cNvPr id="38915" name="正方形/長方形 2"/>
          <p:cNvSpPr>
            <a:spLocks noChangeArrowheads="1"/>
          </p:cNvSpPr>
          <p:nvPr/>
        </p:nvSpPr>
        <p:spPr bwMode="auto">
          <a:xfrm>
            <a:off x="304800" y="2047875"/>
            <a:ext cx="872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698625" indent="-16986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学校プールの使用禁止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8916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3032125"/>
            <a:ext cx="2298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57300"/>
            <a:ext cx="24384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976688"/>
            <a:ext cx="24384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乗算 7"/>
          <p:cNvSpPr/>
          <p:nvPr/>
        </p:nvSpPr>
        <p:spPr bwMode="auto">
          <a:xfrm>
            <a:off x="4805363" y="330200"/>
            <a:ext cx="3495675" cy="3606800"/>
          </a:xfrm>
          <a:prstGeom prst="mathMultiply">
            <a:avLst>
              <a:gd name="adj1" fmla="val 2661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13" name="乗算 12"/>
          <p:cNvSpPr/>
          <p:nvPr/>
        </p:nvSpPr>
        <p:spPr bwMode="auto">
          <a:xfrm>
            <a:off x="3700463" y="3484563"/>
            <a:ext cx="3497262" cy="3606800"/>
          </a:xfrm>
          <a:prstGeom prst="mathMultiply">
            <a:avLst>
              <a:gd name="adj1" fmla="val 2661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3892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4BEB09-EBFC-4481-AF51-BC27FA56AD74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 smtClean="0"/>
          </a:p>
        </p:txBody>
      </p:sp>
      <p:sp>
        <p:nvSpPr>
          <p:cNvPr id="11" name="正方形/長方形 2"/>
          <p:cNvSpPr>
            <a:spLocks noChangeArrowheads="1"/>
          </p:cNvSpPr>
          <p:nvPr/>
        </p:nvSpPr>
        <p:spPr bwMode="auto">
          <a:xfrm>
            <a:off x="304800" y="4503738"/>
            <a:ext cx="872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698625" indent="-16986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水まきの回数を減らす</a:t>
            </a:r>
            <a:endParaRPr lang="ja-JP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2"/>
          <p:cNvSpPr>
            <a:spLocks noChangeArrowheads="1"/>
          </p:cNvSpPr>
          <p:nvPr/>
        </p:nvSpPr>
        <p:spPr bwMode="auto">
          <a:xfrm>
            <a:off x="304800" y="3276600"/>
            <a:ext cx="8729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698625" indent="-16986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野菜が不作で、値段が高くなる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552575" y="615950"/>
            <a:ext cx="5400675" cy="5399088"/>
          </a:xfrm>
          <a:prstGeom prst="rect">
            <a:avLst/>
          </a:prstGeom>
          <a:blipFill dpi="0" rotWithShape="1">
            <a:blip r:embed="rId3" cstate="print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/>
          </a:p>
        </p:txBody>
      </p:sp>
      <p:pic>
        <p:nvPicPr>
          <p:cNvPr id="40963" name="Picture 11" descr="斜め１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6986">
            <a:off x="6129338" y="490538"/>
            <a:ext cx="272256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2381250"/>
            <a:ext cx="8637588" cy="222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/>
              <a:t>　</a:t>
            </a:r>
            <a:r>
              <a:rPr lang="ja-JP" altLang="en-US" sz="4000" smtClean="0">
                <a:ea typeface="HG創英角ﾎﾟｯﾌﾟ体" panose="040B0A09000000000000" pitchFamily="49" charset="-128"/>
              </a:rPr>
              <a:t>わたしたちは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>
                <a:ea typeface="HG創英角ﾎﾟｯﾌﾟ体" panose="040B0A09000000000000" pitchFamily="49" charset="-128"/>
              </a:rPr>
              <a:t>　　　どのぐらい水を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>
                <a:ea typeface="HG創英角ﾎﾟｯﾌﾟ体" panose="040B0A09000000000000" pitchFamily="49" charset="-128"/>
              </a:rPr>
              <a:t>　　　　　　使っているんだろう？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</p:txBody>
      </p:sp>
      <p:grpSp>
        <p:nvGrpSpPr>
          <p:cNvPr id="40965" name="Group 7"/>
          <p:cNvGrpSpPr>
            <a:grpSpLocks/>
          </p:cNvGrpSpPr>
          <p:nvPr/>
        </p:nvGrpSpPr>
        <p:grpSpPr bwMode="auto">
          <a:xfrm>
            <a:off x="5842000" y="2589213"/>
            <a:ext cx="1225550" cy="742950"/>
            <a:chOff x="3833" y="1612"/>
            <a:chExt cx="771" cy="457"/>
          </a:xfrm>
        </p:grpSpPr>
        <p:sp>
          <p:nvSpPr>
            <p:cNvPr id="40970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40971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grpSp>
        <p:nvGrpSpPr>
          <p:cNvPr id="40966" name="Group 7"/>
          <p:cNvGrpSpPr>
            <a:grpSpLocks/>
          </p:cNvGrpSpPr>
          <p:nvPr/>
        </p:nvGrpSpPr>
        <p:grpSpPr bwMode="auto">
          <a:xfrm>
            <a:off x="6162675" y="2613025"/>
            <a:ext cx="1225550" cy="742950"/>
            <a:chOff x="3833" y="1612"/>
            <a:chExt cx="771" cy="457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sp>
        <p:nvSpPr>
          <p:cNvPr id="4096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02828C-141E-4BA4-A705-B9F368FDBA1B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2068" y="1921765"/>
            <a:ext cx="4133850" cy="4457700"/>
          </a:xfrm>
          <a:prstGeom prst="rect">
            <a:avLst/>
          </a:prstGeom>
        </p:spPr>
      </p:pic>
      <p:pic>
        <p:nvPicPr>
          <p:cNvPr id="43015" name="図 7" descr="新しい画像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81" y="3836988"/>
            <a:ext cx="5497641" cy="254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188" y="436563"/>
            <a:ext cx="8718550" cy="914400"/>
          </a:xfrm>
        </p:spPr>
        <p:txBody>
          <a:bodyPr/>
          <a:lstStyle/>
          <a:p>
            <a:pPr algn="l" eaLnBrk="1" hangingPunct="1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みなさんが使う水の量はどれだけ？</a:t>
            </a:r>
          </a:p>
        </p:txBody>
      </p:sp>
      <p:sp>
        <p:nvSpPr>
          <p:cNvPr id="43011" name="Text Box 18"/>
          <p:cNvSpPr txBox="1">
            <a:spLocks noChangeArrowheads="1"/>
          </p:cNvSpPr>
          <p:nvPr/>
        </p:nvSpPr>
        <p:spPr bwMode="auto">
          <a:xfrm>
            <a:off x="6156325" y="4076700"/>
            <a:ext cx="244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ja-JP" sz="1600" b="0">
              <a:solidFill>
                <a:srgbClr val="00CC00"/>
              </a:solidFill>
            </a:endParaRPr>
          </a:p>
        </p:txBody>
      </p:sp>
      <p:sp>
        <p:nvSpPr>
          <p:cNvPr id="43012" name="Text Box 20"/>
          <p:cNvSpPr txBox="1">
            <a:spLocks noChangeArrowheads="1"/>
          </p:cNvSpPr>
          <p:nvPr/>
        </p:nvSpPr>
        <p:spPr bwMode="auto">
          <a:xfrm>
            <a:off x="866775" y="1482725"/>
            <a:ext cx="6048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一人が一日に使う量は</a:t>
            </a:r>
            <a:r>
              <a:rPr lang="ja-JP" altLang="en-US" sz="2800" b="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約３００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L</a:t>
            </a:r>
            <a:r>
              <a:rPr lang="ja-JP" altLang="en-US" sz="28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</a:p>
        </p:txBody>
      </p:sp>
      <p:sp>
        <p:nvSpPr>
          <p:cNvPr id="43013" name="Text Box 23"/>
          <p:cNvSpPr txBox="1">
            <a:spLocks noChangeArrowheads="1"/>
          </p:cNvSpPr>
          <p:nvPr/>
        </p:nvSpPr>
        <p:spPr bwMode="auto">
          <a:xfrm>
            <a:off x="3006725" y="2104864"/>
            <a:ext cx="7092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0" dirty="0">
                <a:ea typeface="HGP創英角ﾎﾟｯﾌﾟ体" panose="040B0A00000000000000" pitchFamily="50" charset="-128"/>
              </a:rPr>
              <a:t>・みんなの家で使うのは約２３０</a:t>
            </a:r>
            <a:r>
              <a:rPr lang="ja-JP" altLang="en-US" sz="2400" dirty="0">
                <a:ea typeface="HGP創英角ﾎﾟｯﾌﾟ体" panose="040B0A00000000000000" pitchFamily="50" charset="-128"/>
              </a:rPr>
              <a:t>Ｌ</a:t>
            </a:r>
            <a:endParaRPr lang="en-US" altLang="ja-JP" sz="2400" dirty="0"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0" dirty="0">
                <a:ea typeface="HGP創英角ﾎﾟｯﾌﾟ体" panose="040B0A00000000000000" pitchFamily="50" charset="-128"/>
              </a:rPr>
              <a:t>・のこりは、会社や学校</a:t>
            </a:r>
            <a:r>
              <a:rPr lang="ja-JP" altLang="en-US" sz="2400" b="0" dirty="0" smtClean="0">
                <a:ea typeface="HGP創英角ﾎﾟｯﾌﾟ体" panose="040B0A00000000000000" pitchFamily="50" charset="-128"/>
              </a:rPr>
              <a:t>など外出先</a:t>
            </a:r>
            <a:r>
              <a:rPr lang="ja-JP" altLang="en-US" sz="2400" b="0" dirty="0">
                <a:ea typeface="HGP創英角ﾎﾟｯﾌﾟ体" panose="040B0A00000000000000" pitchFamily="50" charset="-128"/>
              </a:rPr>
              <a:t>で使います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0" dirty="0"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43014" name="Text Box 29"/>
          <p:cNvSpPr txBox="1">
            <a:spLocks noChangeArrowheads="1"/>
          </p:cNvSpPr>
          <p:nvPr/>
        </p:nvSpPr>
        <p:spPr bwMode="auto">
          <a:xfrm>
            <a:off x="4491038" y="274638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りょう</a:t>
            </a:r>
          </a:p>
        </p:txBody>
      </p:sp>
      <p:sp>
        <p:nvSpPr>
          <p:cNvPr id="4301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10D3B1-4F3B-4B37-BF89-BFB908D60016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 smtClean="0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56733" y="6143801"/>
            <a:ext cx="79717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0" dirty="0" smtClean="0">
                <a:ea typeface="HGP創英角ﾎﾟｯﾌﾟ体" panose="040B0A00000000000000" pitchFamily="50" charset="-128"/>
              </a:rPr>
              <a:t>●みんな</a:t>
            </a:r>
            <a:r>
              <a:rPr lang="ja-JP" altLang="en-US" sz="1800" b="0" dirty="0">
                <a:ea typeface="HGP創英角ﾎﾟｯﾌﾟ体" panose="040B0A00000000000000" pitchFamily="50" charset="-128"/>
              </a:rPr>
              <a:t>の家での水道水の</a:t>
            </a:r>
            <a:r>
              <a:rPr lang="ja-JP" altLang="en-US" sz="1800" b="0" dirty="0" smtClean="0">
                <a:ea typeface="HGP創英角ﾎﾟｯﾌﾟ体" panose="040B0A00000000000000" pitchFamily="50" charset="-128"/>
              </a:rPr>
              <a:t>使われ方</a:t>
            </a:r>
            <a:endParaRPr lang="en-US" altLang="ja-JP" sz="1800" b="0" dirty="0" smtClean="0"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0" dirty="0">
                <a:ea typeface="HGP創英角ﾎﾟｯﾌﾟ体" panose="040B0A00000000000000" pitchFamily="50" charset="-128"/>
              </a:rPr>
              <a:t>　</a:t>
            </a:r>
            <a:r>
              <a:rPr lang="ja-JP" altLang="en-US" sz="1400" b="0" dirty="0" smtClean="0">
                <a:ea typeface="HGP創英角ﾎﾟｯﾌﾟ体" panose="040B0A00000000000000" pitchFamily="50" charset="-128"/>
              </a:rPr>
              <a:t>　</a:t>
            </a:r>
            <a:r>
              <a:rPr lang="ja-JP" altLang="en-US" sz="1200" b="0" dirty="0" smtClean="0">
                <a:ea typeface="HGP創英角ﾎﾟｯﾌﾟ体" panose="040B0A00000000000000" pitchFamily="50" charset="-128"/>
              </a:rPr>
              <a:t>出典：厚生労働省　「いま知りたい水道 </a:t>
            </a:r>
            <a:r>
              <a:rPr lang="en-US" altLang="ja-JP" sz="1200" b="0" dirty="0" smtClean="0">
                <a:ea typeface="HGP創英角ﾎﾟｯﾌﾟ体" panose="040B0A00000000000000" pitchFamily="50" charset="-128"/>
              </a:rPr>
              <a:t>–</a:t>
            </a:r>
            <a:r>
              <a:rPr lang="ja-JP" altLang="en-US" sz="1200" b="0" dirty="0" smtClean="0">
                <a:ea typeface="HGP創英角ﾎﾟｯﾌﾟ体" panose="040B0A00000000000000" pitchFamily="50" charset="-128"/>
              </a:rPr>
              <a:t>日本の水道を考える</a:t>
            </a:r>
            <a:r>
              <a:rPr lang="en-US" altLang="ja-JP" sz="1200" b="0" dirty="0" smtClean="0">
                <a:ea typeface="HGP創英角ﾎﾟｯﾌﾟ体" panose="040B0A00000000000000" pitchFamily="50" charset="-128"/>
              </a:rPr>
              <a:t>-</a:t>
            </a:r>
            <a:r>
              <a:rPr lang="ja-JP" altLang="en-US" sz="1200" b="0" dirty="0" smtClean="0">
                <a:ea typeface="HGP創英角ﾎﾟｯﾌﾟ体" panose="040B0A00000000000000" pitchFamily="50" charset="-128"/>
              </a:rPr>
              <a:t>」</a:t>
            </a:r>
            <a:endParaRPr lang="en-US" altLang="ja-JP" sz="1200" b="0" dirty="0" smtClean="0"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747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シャンプ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55813"/>
            <a:ext cx="2803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蛇口の開閉はこまめに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r="13152"/>
          <a:stretch>
            <a:fillRect/>
          </a:stretch>
        </p:blipFill>
        <p:spPr bwMode="auto">
          <a:xfrm>
            <a:off x="6116638" y="3852863"/>
            <a:ext cx="27432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319088" y="1439863"/>
            <a:ext cx="5106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0">
                <a:latin typeface="Arial Narrow" panose="020B0606020202030204" pitchFamily="34" charset="0"/>
                <a:ea typeface="HG創英角ﾎﾟｯﾌﾟ体" panose="040B0A09000000000000" pitchFamily="49" charset="-128"/>
              </a:rPr>
              <a:t>蛇口の開け・閉めはこまめに</a:t>
            </a:r>
          </a:p>
        </p:txBody>
      </p:sp>
      <p:pic>
        <p:nvPicPr>
          <p:cNvPr id="45061" name="Picture 6" descr="歯みがきはコップで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2981325"/>
            <a:ext cx="27559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3540125" y="2092325"/>
            <a:ext cx="3671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b="0">
                <a:latin typeface="Arial Narrow" panose="020B0606020202030204" pitchFamily="34" charset="0"/>
                <a:ea typeface="HG創英角ﾎﾟｯﾌﾟ体" panose="040B0A09000000000000" pitchFamily="49" charset="-128"/>
              </a:rPr>
              <a:t>歯みがきはコップに水をくんで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 rot="10800000" flipV="1">
            <a:off x="314325" y="523875"/>
            <a:ext cx="8197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水道水は、１分間に約１２Ｌ流れます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6543675" y="3330575"/>
            <a:ext cx="1944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0">
                <a:latin typeface="Arial" panose="020B0604020202020204" pitchFamily="34" charset="0"/>
                <a:ea typeface="HGP創英角ﾎﾟｯﾌﾟ体" panose="040B0A00000000000000" pitchFamily="50" charset="-128"/>
              </a:rPr>
              <a:t>ため洗いを</a:t>
            </a:r>
          </a:p>
        </p:txBody>
      </p:sp>
      <p:sp>
        <p:nvSpPr>
          <p:cNvPr id="4506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66D9F9-E767-4247-A8AF-99F489BE621A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テキスト ボックス 1"/>
          <p:cNvSpPr txBox="1">
            <a:spLocks noChangeArrowheads="1"/>
          </p:cNvSpPr>
          <p:nvPr/>
        </p:nvSpPr>
        <p:spPr bwMode="auto">
          <a:xfrm>
            <a:off x="863600" y="947738"/>
            <a:ext cx="842645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5400"/>
              <a:t>＜ギモン＞</a:t>
            </a:r>
            <a:endParaRPr lang="en-US" altLang="ja-JP" sz="540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5400"/>
              <a:t>　</a:t>
            </a:r>
            <a:r>
              <a:rPr lang="ja-JP" altLang="en-US" sz="4800"/>
              <a:t>降った雨がすぐに流れて</a:t>
            </a:r>
            <a:endParaRPr lang="en-US" altLang="ja-JP" sz="480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4800"/>
              <a:t>　しまったら、晴れた時には</a:t>
            </a:r>
            <a:endParaRPr lang="en-US" altLang="ja-JP" sz="480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4800"/>
              <a:t>　水は使えないの？</a:t>
            </a:r>
            <a:endParaRPr lang="en-US" altLang="ja-JP" sz="4800"/>
          </a:p>
        </p:txBody>
      </p:sp>
      <p:pic>
        <p:nvPicPr>
          <p:cNvPr id="47107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3810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1"/>
          <p:cNvSpPr txBox="1">
            <a:spLocks noChangeArrowheads="1"/>
          </p:cNvSpPr>
          <p:nvPr/>
        </p:nvSpPr>
        <p:spPr bwMode="auto">
          <a:xfrm>
            <a:off x="1073150" y="5127625"/>
            <a:ext cx="90963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4800">
                <a:solidFill>
                  <a:srgbClr val="FF0000"/>
                </a:solidFill>
              </a:rPr>
              <a:t>ダムや森など</a:t>
            </a:r>
            <a:endParaRPr lang="en-US" altLang="ja-JP" sz="48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4800">
                <a:solidFill>
                  <a:srgbClr val="FF0000"/>
                </a:solidFill>
              </a:rPr>
              <a:t>水をためておく機能があります</a:t>
            </a:r>
            <a:endParaRPr lang="en-US" altLang="ja-JP" sz="4800">
              <a:solidFill>
                <a:srgbClr val="FF0000"/>
              </a:solidFill>
            </a:endParaRPr>
          </a:p>
        </p:txBody>
      </p:sp>
      <p:sp>
        <p:nvSpPr>
          <p:cNvPr id="3" name="右矢印 2"/>
          <p:cNvSpPr>
            <a:spLocks noChangeArrowheads="1"/>
          </p:cNvSpPr>
          <p:nvPr/>
        </p:nvSpPr>
        <p:spPr bwMode="auto">
          <a:xfrm>
            <a:off x="239713" y="5310188"/>
            <a:ext cx="790575" cy="706437"/>
          </a:xfrm>
          <a:prstGeom prst="rightArrow">
            <a:avLst>
              <a:gd name="adj1" fmla="val 50000"/>
              <a:gd name="adj2" fmla="val 49981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471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5FA07-C54E-4FEA-8426-A871C815099E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テキスト ボックス 1"/>
          <p:cNvSpPr txBox="1">
            <a:spLocks noChangeArrowheads="1"/>
          </p:cNvSpPr>
          <p:nvPr/>
        </p:nvSpPr>
        <p:spPr bwMode="auto">
          <a:xfrm>
            <a:off x="120650" y="2797175"/>
            <a:ext cx="87788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5400"/>
              <a:t>（１）ダムの働き</a:t>
            </a:r>
          </a:p>
        </p:txBody>
      </p:sp>
      <p:sp>
        <p:nvSpPr>
          <p:cNvPr id="4813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94AD1B-B681-481C-8B07-DB33AC10AC93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宇連ダム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27138"/>
            <a:ext cx="4048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角丸四角形 2"/>
          <p:cNvSpPr>
            <a:spLocks noChangeArrowheads="1"/>
          </p:cNvSpPr>
          <p:nvPr/>
        </p:nvSpPr>
        <p:spPr bwMode="auto">
          <a:xfrm>
            <a:off x="9836150" y="4564063"/>
            <a:ext cx="901700" cy="927100"/>
          </a:xfrm>
          <a:prstGeom prst="roundRect">
            <a:avLst>
              <a:gd name="adj" fmla="val 13648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pic>
        <p:nvPicPr>
          <p:cNvPr id="49156" name="図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530225"/>
            <a:ext cx="635317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0"/>
            <a:ext cx="6351587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フローチャート: 結合子 8"/>
          <p:cNvSpPr>
            <a:spLocks noChangeArrowheads="1"/>
          </p:cNvSpPr>
          <p:nvPr/>
        </p:nvSpPr>
        <p:spPr bwMode="auto">
          <a:xfrm>
            <a:off x="7770813" y="3074988"/>
            <a:ext cx="212725" cy="217487"/>
          </a:xfrm>
          <a:prstGeom prst="flowChartConnector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49159" name="フローチャート: 結合子 12"/>
          <p:cNvSpPr>
            <a:spLocks noChangeArrowheads="1"/>
          </p:cNvSpPr>
          <p:nvPr/>
        </p:nvSpPr>
        <p:spPr bwMode="auto">
          <a:xfrm>
            <a:off x="8129588" y="3603625"/>
            <a:ext cx="212725" cy="217488"/>
          </a:xfrm>
          <a:prstGeom prst="flowChartConnector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49160" name="フローチャート: 結合子 13"/>
          <p:cNvSpPr>
            <a:spLocks noChangeArrowheads="1"/>
          </p:cNvSpPr>
          <p:nvPr/>
        </p:nvSpPr>
        <p:spPr bwMode="auto">
          <a:xfrm>
            <a:off x="7970838" y="3390900"/>
            <a:ext cx="212725" cy="219075"/>
          </a:xfrm>
          <a:prstGeom prst="flowChartConnector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cxnSp>
        <p:nvCxnSpPr>
          <p:cNvPr id="12" name="直線コネクタ 11"/>
          <p:cNvCxnSpPr>
            <a:cxnSpLocks noChangeShapeType="1"/>
            <a:endCxn id="49158" idx="1"/>
          </p:cNvCxnSpPr>
          <p:nvPr/>
        </p:nvCxnSpPr>
        <p:spPr bwMode="auto">
          <a:xfrm>
            <a:off x="6176963" y="2114550"/>
            <a:ext cx="1625600" cy="9921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211"/>
          <p:cNvSpPr>
            <a:spLocks noChangeArrowheads="1"/>
          </p:cNvSpPr>
          <p:nvPr/>
        </p:nvSpPr>
        <p:spPr bwMode="auto">
          <a:xfrm>
            <a:off x="4867275" y="3171825"/>
            <a:ext cx="2017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0">
                <a:latin typeface="Arial" panose="020B0604020202020204" pitchFamily="34" charset="0"/>
                <a:ea typeface="HGP創英角ﾎﾟｯﾌﾟ体" panose="040B0A00000000000000" pitchFamily="50" charset="-128"/>
              </a:rPr>
              <a:t>宇連ダム</a:t>
            </a:r>
          </a:p>
        </p:txBody>
      </p:sp>
      <p:sp>
        <p:nvSpPr>
          <p:cNvPr id="18" name="Text Box 212"/>
          <p:cNvSpPr txBox="1">
            <a:spLocks noChangeArrowheads="1"/>
          </p:cNvSpPr>
          <p:nvPr/>
        </p:nvSpPr>
        <p:spPr bwMode="auto">
          <a:xfrm>
            <a:off x="4970463" y="2936875"/>
            <a:ext cx="898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ea typeface="HGP創英角ﾎﾟｯﾌﾟ体" panose="040B0A00000000000000" pitchFamily="50" charset="-128"/>
              </a:rPr>
              <a:t>う　　れ</a:t>
            </a:r>
          </a:p>
        </p:txBody>
      </p:sp>
      <p:cxnSp>
        <p:nvCxnSpPr>
          <p:cNvPr id="19" name="直線コネクタ 18"/>
          <p:cNvCxnSpPr>
            <a:cxnSpLocks noChangeShapeType="1"/>
          </p:cNvCxnSpPr>
          <p:nvPr/>
        </p:nvCxnSpPr>
        <p:spPr bwMode="auto">
          <a:xfrm flipH="1">
            <a:off x="8235950" y="2162175"/>
            <a:ext cx="266700" cy="16144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1"/>
          <p:cNvSpPr>
            <a:spLocks noChangeArrowheads="1"/>
          </p:cNvSpPr>
          <p:nvPr/>
        </p:nvSpPr>
        <p:spPr bwMode="auto">
          <a:xfrm>
            <a:off x="4713288" y="1038225"/>
            <a:ext cx="2017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0">
                <a:latin typeface="Arial" panose="020B0604020202020204" pitchFamily="34" charset="0"/>
                <a:ea typeface="HGP創英角ﾎﾟｯﾌﾟ体" panose="040B0A00000000000000" pitchFamily="50" charset="-128"/>
              </a:rPr>
              <a:t>設楽ダム</a:t>
            </a:r>
            <a:endParaRPr lang="en-US" altLang="ja-JP" sz="3600" b="0">
              <a:latin typeface="Arial" panose="020B0604020202020204" pitchFamily="34" charset="0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0">
                <a:latin typeface="Arial" panose="020B0604020202020204" pitchFamily="34" charset="0"/>
                <a:ea typeface="HGP創英角ﾎﾟｯﾌﾟ体" panose="040B0A00000000000000" pitchFamily="50" charset="-128"/>
              </a:rPr>
              <a:t>（建設中）</a:t>
            </a:r>
          </a:p>
        </p:txBody>
      </p:sp>
      <p:sp>
        <p:nvSpPr>
          <p:cNvPr id="23" name="Text Box 212"/>
          <p:cNvSpPr txBox="1">
            <a:spLocks noChangeArrowheads="1"/>
          </p:cNvSpPr>
          <p:nvPr/>
        </p:nvSpPr>
        <p:spPr bwMode="auto">
          <a:xfrm>
            <a:off x="4864100" y="728663"/>
            <a:ext cx="804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ea typeface="HGP創英角ﾎﾟｯﾌﾟ体" panose="040B0A00000000000000" pitchFamily="50" charset="-128"/>
              </a:rPr>
              <a:t>したら</a:t>
            </a:r>
          </a:p>
        </p:txBody>
      </p:sp>
      <p:cxnSp>
        <p:nvCxnSpPr>
          <p:cNvPr id="25" name="直線コネクタ 24"/>
          <p:cNvCxnSpPr>
            <a:cxnSpLocks noChangeShapeType="1"/>
            <a:endCxn id="49160" idx="6"/>
          </p:cNvCxnSpPr>
          <p:nvPr/>
        </p:nvCxnSpPr>
        <p:spPr bwMode="auto">
          <a:xfrm>
            <a:off x="6745288" y="3470275"/>
            <a:ext cx="1438275" cy="3016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6804025" y="1525588"/>
            <a:ext cx="2652713" cy="577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kern="0" smtClean="0">
                <a:solidFill>
                  <a:schemeClr val="tx1"/>
                </a:solidFill>
                <a:ea typeface="HGP創英角ﾎﾟｯﾌﾟ体" panose="040B0A00000000000000" pitchFamily="50" charset="-128"/>
              </a:rPr>
              <a:t>大島ダム</a:t>
            </a:r>
          </a:p>
        </p:txBody>
      </p:sp>
      <p:sp>
        <p:nvSpPr>
          <p:cNvPr id="32" name="Text Box 138"/>
          <p:cNvSpPr txBox="1">
            <a:spLocks noChangeArrowheads="1"/>
          </p:cNvSpPr>
          <p:nvPr/>
        </p:nvSpPr>
        <p:spPr bwMode="auto">
          <a:xfrm>
            <a:off x="7146925" y="1246188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ea typeface="HGP創英角ﾎﾟｯﾌﾟ体" panose="040B0A00000000000000" pitchFamily="50" charset="-128"/>
              </a:rPr>
              <a:t>おおしま</a:t>
            </a:r>
          </a:p>
        </p:txBody>
      </p:sp>
      <p:sp>
        <p:nvSpPr>
          <p:cNvPr id="49170" name="Text Box 110"/>
          <p:cNvSpPr txBox="1">
            <a:spLocks noChangeArrowheads="1"/>
          </p:cNvSpPr>
          <p:nvPr/>
        </p:nvSpPr>
        <p:spPr bwMode="auto">
          <a:xfrm>
            <a:off x="268288" y="520700"/>
            <a:ext cx="32559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（１）ダムの水</a:t>
            </a:r>
          </a:p>
        </p:txBody>
      </p:sp>
      <p:sp>
        <p:nvSpPr>
          <p:cNvPr id="30" name="角丸四角形 29"/>
          <p:cNvSpPr>
            <a:spLocks noChangeArrowheads="1"/>
          </p:cNvSpPr>
          <p:nvPr/>
        </p:nvSpPr>
        <p:spPr bwMode="auto">
          <a:xfrm>
            <a:off x="41275" y="4584700"/>
            <a:ext cx="7105650" cy="2152650"/>
          </a:xfrm>
          <a:prstGeom prst="roundRect">
            <a:avLst>
              <a:gd name="adj" fmla="val 4931"/>
            </a:avLst>
          </a:prstGeom>
          <a:solidFill>
            <a:srgbClr val="F8F8F8">
              <a:alpha val="50195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970088" indent="-19700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洪水を防ぐ </a:t>
            </a:r>
            <a:r>
              <a:rPr lang="en-US" altLang="ja-JP" sz="2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 </a:t>
            </a:r>
            <a:r>
              <a:rPr lang="ja-JP" altLang="en-US" sz="2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大雨のとき、川の水があふれ出ない</a:t>
            </a:r>
            <a:r>
              <a:rPr lang="en-US" altLang="ja-JP" sz="2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2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ように上流の水を貯える</a:t>
            </a:r>
            <a:endParaRPr lang="en-US" altLang="ja-JP" sz="2000" b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川の水量を保つ </a:t>
            </a:r>
            <a:r>
              <a:rPr lang="en-US" altLang="ja-JP" sz="2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 </a:t>
            </a:r>
            <a:r>
              <a:rPr lang="ja-JP" altLang="en-US" sz="2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流れる水の量を調節する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水力発電 </a:t>
            </a:r>
            <a:r>
              <a:rPr lang="en-US" altLang="ja-JP" sz="2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 </a:t>
            </a:r>
            <a:r>
              <a:rPr lang="ja-JP" altLang="en-US" sz="2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水の流れる力を利用して電気を作る 　など</a:t>
            </a:r>
            <a:endParaRPr lang="ja-JP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177" name="テキスト ボックス 50176"/>
          <p:cNvSpPr txBox="1">
            <a:spLocks noChangeArrowheads="1"/>
          </p:cNvSpPr>
          <p:nvPr/>
        </p:nvSpPr>
        <p:spPr bwMode="auto">
          <a:xfrm>
            <a:off x="222250" y="4300538"/>
            <a:ext cx="1954213" cy="369887"/>
          </a:xfrm>
          <a:prstGeom prst="rect">
            <a:avLst/>
          </a:prstGeom>
          <a:solidFill>
            <a:srgbClr val="F8F8F8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ダムの主な役割</a:t>
            </a:r>
            <a:endParaRPr lang="ja-JP" altLang="en-US" sz="16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17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8344AE-3B82-490F-AEF7-52991F1A27C3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1400" smtClean="0"/>
          </a:p>
        </p:txBody>
      </p:sp>
      <p:sp>
        <p:nvSpPr>
          <p:cNvPr id="24" name="角丸四角形 23"/>
          <p:cNvSpPr>
            <a:spLocks noChangeArrowheads="1"/>
          </p:cNvSpPr>
          <p:nvPr/>
        </p:nvSpPr>
        <p:spPr bwMode="auto">
          <a:xfrm>
            <a:off x="458788" y="4625807"/>
            <a:ext cx="1654175" cy="235286"/>
          </a:xfrm>
          <a:prstGeom prst="roundRect">
            <a:avLst>
              <a:gd name="adj" fmla="val 4931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970088" indent="-19700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ja-JP" altLang="en-US" sz="7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  ずい</a:t>
            </a:r>
            <a:endParaRPr lang="ja-JP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31" grpId="0"/>
      <p:bldP spid="32" grpId="0"/>
      <p:bldP spid="30" grpId="0" animBg="1"/>
      <p:bldP spid="50177" grpId="0" animBg="1"/>
      <p:bldP spid="24" grpId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27903</TotalTime>
  <Words>554</Words>
  <Application>Microsoft Office PowerPoint</Application>
  <PresentationFormat>画面に合わせる (4:3)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33" baseType="lpstr">
      <vt:lpstr>HGPｺﾞｼｯｸE</vt:lpstr>
      <vt:lpstr>HGP創英角ｺﾞｼｯｸUB</vt:lpstr>
      <vt:lpstr>HGP創英角ﾎﾟｯﾌﾟ体</vt:lpstr>
      <vt:lpstr>HGSｺﾞｼｯｸE</vt:lpstr>
      <vt:lpstr>HG丸ｺﾞｼｯｸM-PRO</vt:lpstr>
      <vt:lpstr>HG創英角ﾎﾟｯﾌﾟ体</vt:lpstr>
      <vt:lpstr>ＭＳ Ｐゴシック</vt:lpstr>
      <vt:lpstr>ＭＳ Ｐ明朝</vt:lpstr>
      <vt:lpstr>ＭＳ ゴシック</vt:lpstr>
      <vt:lpstr>Arial</vt:lpstr>
      <vt:lpstr>Arial Narrow</vt:lpstr>
      <vt:lpstr>Calibri</vt:lpstr>
      <vt:lpstr>Calibri Light</vt:lpstr>
      <vt:lpstr>Century</vt:lpstr>
      <vt:lpstr>Times New Roman</vt:lpstr>
      <vt:lpstr>標準デザイン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上水道</dc:title>
  <dc:creator>給排水課</dc:creator>
  <cp:lastModifiedBy>豊橋市役所</cp:lastModifiedBy>
  <cp:revision>1250</cp:revision>
  <cp:lastPrinted>2022-09-21T23:44:01Z</cp:lastPrinted>
  <dcterms:created xsi:type="dcterms:W3CDTF">2004-02-09T07:51:39Z</dcterms:created>
  <dcterms:modified xsi:type="dcterms:W3CDTF">2023-06-29T07:38:46Z</dcterms:modified>
</cp:coreProperties>
</file>