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094" r:id="rId2"/>
  </p:sldMasterIdLst>
  <p:notesMasterIdLst>
    <p:notesMasterId r:id="rId13"/>
  </p:notesMasterIdLst>
  <p:handoutMasterIdLst>
    <p:handoutMasterId r:id="rId14"/>
  </p:handoutMasterIdLst>
  <p:sldIdLst>
    <p:sldId id="460" r:id="rId3"/>
    <p:sldId id="475" r:id="rId4"/>
    <p:sldId id="474" r:id="rId5"/>
    <p:sldId id="473" r:id="rId6"/>
    <p:sldId id="451" r:id="rId7"/>
    <p:sldId id="459" r:id="rId8"/>
    <p:sldId id="476" r:id="rId9"/>
    <p:sldId id="470" r:id="rId10"/>
    <p:sldId id="316" r:id="rId11"/>
    <p:sldId id="265" r:id="rId1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ECFF"/>
    <a:srgbClr val="CCFFFF"/>
    <a:srgbClr val="FF9933"/>
    <a:srgbClr val="3366FF"/>
    <a:srgbClr val="F8F8F8"/>
    <a:srgbClr val="FFFFFF"/>
    <a:srgbClr val="FFCC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70938" autoAdjust="0"/>
  </p:normalViewPr>
  <p:slideViewPr>
    <p:cSldViewPr snapToGrid="0">
      <p:cViewPr varScale="1">
        <p:scale>
          <a:sx n="79" d="100"/>
          <a:sy n="79" d="100"/>
        </p:scale>
        <p:origin x="26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56" y="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7B7D03A-717F-4DDF-84B0-62A0F12F2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5CD652B-8235-4FF7-8276-A9721FA36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A92E67D-BD61-4925-8343-6A4285EF283A}" type="slidenum">
              <a:rPr lang="en-US" altLang="ja-JP" sz="1300" b="0" smtClean="0"/>
              <a:pPr/>
              <a:t>1</a:t>
            </a:fld>
            <a:endParaRPr lang="en-US" altLang="ja-JP" sz="1300" b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EE13E6-340F-470B-ABCD-902F6C6AAE4D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A702132-091B-454F-938F-D77341D84A17}" type="slidenum">
              <a:rPr lang="en-US" altLang="ja-JP" sz="1200" b="0" smtClean="0"/>
              <a:pPr/>
              <a:t>2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37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8C3A660-C1E8-4A74-B982-7388201DDBD4}" type="slidenum">
              <a:rPr lang="en-US" altLang="ja-JP" sz="1200" b="0" smtClean="0"/>
              <a:pPr/>
              <a:t>3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6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D429BF-35C3-4E5F-9D1F-477A93AAAA18}" type="slidenum">
              <a:rPr lang="en-US" altLang="ja-JP" sz="1200" b="0" smtClean="0"/>
              <a:pPr/>
              <a:t>4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81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79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706E7F1-37B6-427A-8AC5-3A8445D277B1}" type="slidenum">
              <a:rPr lang="en-US" altLang="ja-JP" sz="1300" b="0" smtClean="0"/>
              <a:pPr/>
              <a:t>6</a:t>
            </a:fld>
            <a:endParaRPr lang="en-US" altLang="ja-JP" sz="13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smtClean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41B72F4-E213-4DB8-A1F4-907CFA218B6B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20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2694708-5CF7-43F8-A259-840504C64413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52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2694708-5CF7-43F8-A259-840504C64413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4163-0E58-48DF-B29B-47FB95928F3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ADB7-B898-428B-A968-FAC647D332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611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3181-2939-4B65-A406-63CDF921459D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F9EE-0D01-4DA1-98A2-2D3B4F933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1892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04-E551-421A-AB46-EA1DA849DF6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C23A-C787-4D69-B1F8-A799DD10A4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8474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1EE9-DD39-4023-93BD-180A7061C67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6683-0C62-4548-B32C-7F30A543A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212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D109-6A19-4E0B-B25F-DC80DD3A766E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A7F9-348C-4CB1-A51A-56F0A905B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081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809-4E85-4E8D-B8C5-0659D73DC9D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8564-AD9F-4D1E-97C9-33D9F55639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59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229C-66AF-42B1-80B5-544E62DBC695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8824-CD88-4145-9267-F9B4F41803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89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0AF8-BF2F-47B1-86EE-73427B41D566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07B9-9D12-4813-9CB9-015B06BB04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56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572-74AD-4843-B8B1-9676AE05BBB8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B95-77A1-422C-A990-0F268B926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08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E743-4780-4C5B-B50C-E12312DAD2A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FE1C-5A5F-4A82-ADAC-3F9649A4F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52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E634-7B77-4435-BD17-8404C1D44EDD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0A56-3A24-431C-8BFA-36A1A187F7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72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9AD5-DBA1-4619-9332-89A16685372C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5CF-87D2-4F5E-99EB-C8F273CD14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6155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EDC3-EC32-4316-BFFC-B915A0A1051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F41A-2843-411D-8379-63EFCD16C1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822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3272-A85E-4E4D-81CD-DA93C4B752C0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8B84-5E3E-4647-B96B-58A931648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15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F40-7E1D-49A3-9356-67AAEAFACE03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1CFF-D371-4206-90F9-04C7CEE5CD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60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A296-40C1-46CF-96B7-34C6160A0C2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0751-DC72-48C0-BC83-5C1DEA7885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08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ECEB-A186-451B-BB0D-BF0FAEF7A6A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98B-CDC4-4F22-842A-535E97296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13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34C3-9E32-4DF7-9EAD-20A9CBE4FF1A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497-A027-43E6-BFF1-4E88288E4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10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7788-3FBF-4223-B81F-44541B57F21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32E9-CD2E-4FBF-B7A4-77BB8A6D60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34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C1B2-57ED-43BD-933D-F143D2226FA8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7E1B-0519-4AF9-BC48-21973EF84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7073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DD54-0F0A-4A16-8B54-BF25460FF9E7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422-6581-40E8-806E-75843DD817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255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9C28-B625-4334-9C10-B11F982F24FF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6412-6065-41BE-BD18-48AF48FBB6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427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610E-125E-4A27-8D72-F33CB7730191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0C24-62D4-418F-BCBF-3461222C3F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9890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C6E8-E22F-44C3-A7C5-248576A25FE2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6EF1-46A9-48AA-ADC2-5C10FBF02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604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E9E6-E05A-43C2-929A-A75CA8F6D34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01D7-999C-480A-ACD5-ADB4A1F336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043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CEB5D7DD-E5FE-43DF-AB34-008022A0FFCB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1799EBBB-08A1-4E24-8179-9B91286D63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9" r:id="rId1"/>
    <p:sldLayoutId id="2147489810" r:id="rId2"/>
    <p:sldLayoutId id="2147489811" r:id="rId3"/>
    <p:sldLayoutId id="2147489812" r:id="rId4"/>
    <p:sldLayoutId id="2147489813" r:id="rId5"/>
    <p:sldLayoutId id="2147489814" r:id="rId6"/>
    <p:sldLayoutId id="2147489815" r:id="rId7"/>
    <p:sldLayoutId id="2147489816" r:id="rId8"/>
    <p:sldLayoutId id="2147489817" r:id="rId9"/>
    <p:sldLayoutId id="2147489818" r:id="rId10"/>
    <p:sldLayoutId id="2147489819" r:id="rId11"/>
    <p:sldLayoutId id="2147489820" r:id="rId12"/>
    <p:sldLayoutId id="214748982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1926C-A32C-4451-A4A0-145F0E40ACB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DDA4B-45AD-4686-9C7F-486E98BD2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7" r:id="rId1"/>
    <p:sldLayoutId id="2147489788" r:id="rId2"/>
    <p:sldLayoutId id="2147489789" r:id="rId3"/>
    <p:sldLayoutId id="2147489790" r:id="rId4"/>
    <p:sldLayoutId id="2147489791" r:id="rId5"/>
    <p:sldLayoutId id="2147489792" r:id="rId6"/>
    <p:sldLayoutId id="2147489793" r:id="rId7"/>
    <p:sldLayoutId id="2147489794" r:id="rId8"/>
    <p:sldLayoutId id="2147489795" r:id="rId9"/>
    <p:sldLayoutId id="2147489796" r:id="rId10"/>
    <p:sldLayoutId id="2147489797" r:id="rId11"/>
    <p:sldLayoutId id="21474898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62467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2381250"/>
            <a:ext cx="8637588" cy="222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dirty="0" smtClean="0"/>
              <a:t>　</a:t>
            </a:r>
            <a:r>
              <a:rPr lang="ja-JP" altLang="en-US" sz="4000" dirty="0" smtClean="0">
                <a:ea typeface="HG創英角ﾎﾟｯﾌﾟ体" panose="040B0A09000000000000" pitchFamily="49" charset="-128"/>
              </a:rPr>
              <a:t>水道水って</a:t>
            </a:r>
            <a:endParaRPr lang="en-US" altLang="ja-JP" sz="4000" dirty="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dirty="0" smtClean="0">
                <a:ea typeface="HG創英角ﾎﾟｯﾌﾟ体" panose="040B0A09000000000000" pitchFamily="49" charset="-128"/>
              </a:rPr>
              <a:t>  ふつうの水と何がちがうんだろう？</a:t>
            </a:r>
            <a:endParaRPr lang="en-US" altLang="ja-JP" sz="4000" dirty="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62469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62476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62477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62470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62474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62475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pic>
        <p:nvPicPr>
          <p:cNvPr id="62471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79400"/>
            <a:ext cx="215106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テキスト ボックス 2"/>
          <p:cNvSpPr txBox="1">
            <a:spLocks noChangeArrowheads="1"/>
          </p:cNvSpPr>
          <p:nvPr/>
        </p:nvSpPr>
        <p:spPr bwMode="auto">
          <a:xfrm>
            <a:off x="692150" y="4705350"/>
            <a:ext cx="8561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/>
              <a:t>・川などの水は飲んじゃいけない</a:t>
            </a:r>
            <a:r>
              <a:rPr lang="ja-JP" altLang="en-US" sz="3600" dirty="0" smtClean="0"/>
              <a:t>の？</a:t>
            </a:r>
            <a:endParaRPr lang="en-US" altLang="ja-JP" sz="3600" dirty="0"/>
          </a:p>
        </p:txBody>
      </p:sp>
      <p:sp>
        <p:nvSpPr>
          <p:cNvPr id="6247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9AADE-99C2-434D-A667-5003EB0DA308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92150" y="5500784"/>
            <a:ext cx="8561388" cy="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 smtClean="0"/>
              <a:t>・なぜ</a:t>
            </a:r>
            <a:r>
              <a:rPr lang="ja-JP" altLang="en-US" sz="3600" dirty="0"/>
              <a:t>水道水が必要になったの？</a:t>
            </a:r>
            <a:endParaRPr lang="en-US" altLang="ja-JP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76400"/>
            <a:ext cx="86121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258763" y="401638"/>
            <a:ext cx="4535487" cy="838200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集水管のイメージ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60363" y="280988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しゅう すい  かん</a:t>
            </a:r>
          </a:p>
        </p:txBody>
      </p:sp>
      <p:sp>
        <p:nvSpPr>
          <p:cNvPr id="77829" name="AutoShape 9"/>
          <p:cNvSpPr>
            <a:spLocks noChangeArrowheads="1"/>
          </p:cNvSpPr>
          <p:nvPr/>
        </p:nvSpPr>
        <p:spPr bwMode="auto">
          <a:xfrm rot="-681640">
            <a:off x="1296988" y="3179763"/>
            <a:ext cx="215900" cy="3095625"/>
          </a:xfrm>
          <a:prstGeom prst="parallelogram">
            <a:avLst>
              <a:gd name="adj" fmla="val 25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30" name="AutoShape 10"/>
          <p:cNvSpPr>
            <a:spLocks noChangeArrowheads="1"/>
          </p:cNvSpPr>
          <p:nvPr/>
        </p:nvSpPr>
        <p:spPr bwMode="auto">
          <a:xfrm rot="-8725712">
            <a:off x="847725" y="3049588"/>
            <a:ext cx="360363" cy="144462"/>
          </a:xfrm>
          <a:prstGeom prst="parallelogram">
            <a:avLst>
              <a:gd name="adj" fmla="val 2637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31" name="AutoShape 11"/>
          <p:cNvSpPr>
            <a:spLocks noChangeArrowheads="1"/>
          </p:cNvSpPr>
          <p:nvPr/>
        </p:nvSpPr>
        <p:spPr bwMode="auto">
          <a:xfrm rot="625120">
            <a:off x="139700" y="2922588"/>
            <a:ext cx="793750" cy="144462"/>
          </a:xfrm>
          <a:prstGeom prst="parallelogram">
            <a:avLst>
              <a:gd name="adj" fmla="val 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32" name="AutoShape 14"/>
          <p:cNvSpPr>
            <a:spLocks noChangeArrowheads="1"/>
          </p:cNvSpPr>
          <p:nvPr/>
        </p:nvSpPr>
        <p:spPr bwMode="auto">
          <a:xfrm rot="720000">
            <a:off x="7005638" y="3187700"/>
            <a:ext cx="215900" cy="2879725"/>
          </a:xfrm>
          <a:prstGeom prst="parallelogram">
            <a:avLst>
              <a:gd name="adj" fmla="val 25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33" name="AutoShape 15"/>
          <p:cNvSpPr>
            <a:spLocks noChangeArrowheads="1"/>
          </p:cNvSpPr>
          <p:nvPr/>
        </p:nvSpPr>
        <p:spPr bwMode="auto">
          <a:xfrm rot="-2179073">
            <a:off x="7380288" y="3063875"/>
            <a:ext cx="360362" cy="144463"/>
          </a:xfrm>
          <a:prstGeom prst="parallelogram">
            <a:avLst>
              <a:gd name="adj" fmla="val 2637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34" name="AutoShape 16"/>
          <p:cNvSpPr>
            <a:spLocks noChangeArrowheads="1"/>
          </p:cNvSpPr>
          <p:nvPr/>
        </p:nvSpPr>
        <p:spPr bwMode="auto">
          <a:xfrm rot="-150539">
            <a:off x="7545388" y="2935288"/>
            <a:ext cx="793750" cy="144462"/>
          </a:xfrm>
          <a:prstGeom prst="parallelogram">
            <a:avLst>
              <a:gd name="adj" fmla="val 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339975" y="4367213"/>
            <a:ext cx="287338" cy="790575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66FF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2843213" y="4367213"/>
            <a:ext cx="265112" cy="790575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66FF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3298825" y="4365625"/>
            <a:ext cx="265113" cy="790575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3779838" y="4365625"/>
            <a:ext cx="265112" cy="790575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66FF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4235450" y="4360863"/>
            <a:ext cx="265113" cy="790575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4667250" y="4294188"/>
            <a:ext cx="265113" cy="863600"/>
          </a:xfrm>
          <a:custGeom>
            <a:avLst/>
            <a:gdLst>
              <a:gd name="T0" fmla="*/ 2147483646 w 167"/>
              <a:gd name="T1" fmla="*/ 0 h 544"/>
              <a:gd name="T2" fmla="*/ 2147483646 w 167"/>
              <a:gd name="T3" fmla="*/ 2147483646 h 544"/>
              <a:gd name="T4" fmla="*/ 2147483646 w 167"/>
              <a:gd name="T5" fmla="*/ 2147483646 h 544"/>
              <a:gd name="T6" fmla="*/ 2147483646 w 167"/>
              <a:gd name="T7" fmla="*/ 2147483646 h 544"/>
              <a:gd name="T8" fmla="*/ 2147483646 w 167"/>
              <a:gd name="T9" fmla="*/ 2147483646 h 544"/>
              <a:gd name="T10" fmla="*/ 2147483646 w 167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544"/>
              <a:gd name="T20" fmla="*/ 167 w 167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544">
                <a:moveTo>
                  <a:pt x="98" y="0"/>
                </a:moveTo>
                <a:cubicBezTo>
                  <a:pt x="49" y="45"/>
                  <a:pt x="0" y="91"/>
                  <a:pt x="8" y="136"/>
                </a:cubicBezTo>
                <a:cubicBezTo>
                  <a:pt x="16" y="181"/>
                  <a:pt x="121" y="242"/>
                  <a:pt x="144" y="272"/>
                </a:cubicBezTo>
                <a:cubicBezTo>
                  <a:pt x="167" y="302"/>
                  <a:pt x="159" y="294"/>
                  <a:pt x="144" y="317"/>
                </a:cubicBezTo>
                <a:cubicBezTo>
                  <a:pt x="129" y="340"/>
                  <a:pt x="61" y="370"/>
                  <a:pt x="53" y="408"/>
                </a:cubicBezTo>
                <a:cubicBezTo>
                  <a:pt x="45" y="446"/>
                  <a:pt x="71" y="495"/>
                  <a:pt x="98" y="544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66FFFF"/>
              </a:gs>
            </a:gsLst>
            <a:lin ang="5400000" scaled="1"/>
          </a:gradFill>
          <a:ln w="34925" cap="flat" cmpd="sng">
            <a:solidFill>
              <a:srgbClr val="3366FF"/>
            </a:solidFill>
            <a:prstDash val="solid"/>
            <a:round/>
            <a:headEnd type="none" w="med" len="med"/>
            <a:tailEnd type="diamond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7841" name="AutoShape 29"/>
          <p:cNvSpPr>
            <a:spLocks noChangeArrowheads="1"/>
          </p:cNvSpPr>
          <p:nvPr/>
        </p:nvSpPr>
        <p:spPr bwMode="auto">
          <a:xfrm rot="60000">
            <a:off x="5795963" y="2166938"/>
            <a:ext cx="3168650" cy="649287"/>
          </a:xfrm>
          <a:prstGeom prst="cube">
            <a:avLst>
              <a:gd name="adj" fmla="val 25000"/>
            </a:avLst>
          </a:prstGeom>
          <a:noFill/>
          <a:ln w="476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42" name="AutoShape 30"/>
          <p:cNvSpPr>
            <a:spLocks noChangeArrowheads="1"/>
          </p:cNvSpPr>
          <p:nvPr/>
        </p:nvSpPr>
        <p:spPr bwMode="auto">
          <a:xfrm>
            <a:off x="5681663" y="2762250"/>
            <a:ext cx="792162" cy="576263"/>
          </a:xfrm>
          <a:prstGeom prst="cube">
            <a:avLst>
              <a:gd name="adj" fmla="val 25000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7843" name="Text Box 31"/>
          <p:cNvSpPr txBox="1">
            <a:spLocks noChangeArrowheads="1"/>
          </p:cNvSpPr>
          <p:nvPr/>
        </p:nvSpPr>
        <p:spPr bwMode="auto">
          <a:xfrm>
            <a:off x="442913" y="4124325"/>
            <a:ext cx="4302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</a:rPr>
              <a:t>てい ぼう</a:t>
            </a:r>
          </a:p>
        </p:txBody>
      </p:sp>
      <p:sp>
        <p:nvSpPr>
          <p:cNvPr id="77844" name="Text Box 32"/>
          <p:cNvSpPr txBox="1">
            <a:spLocks noChangeArrowheads="1"/>
          </p:cNvSpPr>
          <p:nvPr/>
        </p:nvSpPr>
        <p:spPr bwMode="auto">
          <a:xfrm>
            <a:off x="3395663" y="6057900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>
                <a:solidFill>
                  <a:schemeClr val="accent2"/>
                </a:solidFill>
              </a:rPr>
              <a:t>しゅうすいかん</a:t>
            </a:r>
          </a:p>
        </p:txBody>
      </p:sp>
      <p:sp>
        <p:nvSpPr>
          <p:cNvPr id="77845" name="Text Box 28"/>
          <p:cNvSpPr txBox="1">
            <a:spLocks noChangeArrowheads="1"/>
          </p:cNvSpPr>
          <p:nvPr/>
        </p:nvSpPr>
        <p:spPr bwMode="auto">
          <a:xfrm>
            <a:off x="2917825" y="3070225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豊 川</a:t>
            </a:r>
          </a:p>
        </p:txBody>
      </p:sp>
      <p:sp>
        <p:nvSpPr>
          <p:cNvPr id="7784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C3D92-F770-4254-9331-A821C7E510F1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9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9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テキスト ボックス 1"/>
          <p:cNvSpPr txBox="1">
            <a:spLocks noChangeArrowheads="1"/>
          </p:cNvSpPr>
          <p:nvPr/>
        </p:nvSpPr>
        <p:spPr bwMode="auto">
          <a:xfrm>
            <a:off x="447675" y="561594"/>
            <a:ext cx="88439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4400" dirty="0"/>
              <a:t>100</a:t>
            </a:r>
            <a:r>
              <a:rPr lang="ja-JP" altLang="en-US" sz="4400" dirty="0"/>
              <a:t>年ほど前の日本では、</a:t>
            </a:r>
            <a:endParaRPr lang="en-US" altLang="ja-JP" sz="4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/>
              <a:t>川の水</a:t>
            </a:r>
            <a:r>
              <a:rPr lang="ja-JP" altLang="en-US" sz="4400" dirty="0" smtClean="0"/>
              <a:t>や不衛生な井戸</a:t>
            </a:r>
            <a:r>
              <a:rPr lang="ja-JP" altLang="en-US" sz="4400" dirty="0"/>
              <a:t>水などを</a:t>
            </a:r>
            <a:r>
              <a:rPr lang="ja-JP" altLang="en-US" sz="4400" u="sng" dirty="0">
                <a:solidFill>
                  <a:srgbClr val="FF0000"/>
                </a:solidFill>
              </a:rPr>
              <a:t>　　　　 </a:t>
            </a:r>
            <a:endParaRPr lang="en-US" altLang="ja-JP" sz="4400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 smtClean="0"/>
              <a:t>　　　　　　飲んだ</a:t>
            </a:r>
            <a:r>
              <a:rPr lang="ja-JP" altLang="en-US" sz="4400" dirty="0"/>
              <a:t>ことによって、</a:t>
            </a:r>
            <a:endParaRPr lang="en-US" altLang="ja-JP" sz="4400" dirty="0"/>
          </a:p>
        </p:txBody>
      </p:sp>
      <p:pic>
        <p:nvPicPr>
          <p:cNvPr id="64515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03073"/>
            <a:ext cx="21034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72058" y="4610231"/>
            <a:ext cx="88439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/>
              <a:t>→安全・安心な水を届けるために、</a:t>
            </a:r>
            <a:endParaRPr lang="en-US" altLang="ja-JP" sz="36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/>
              <a:t>　 いまのような</a:t>
            </a:r>
            <a:r>
              <a:rPr lang="en-US" altLang="ja-JP" sz="3600" dirty="0"/>
              <a:t>【</a:t>
            </a:r>
            <a:r>
              <a:rPr lang="ja-JP" altLang="en-US" sz="3600" dirty="0"/>
              <a:t>水道</a:t>
            </a:r>
            <a:r>
              <a:rPr lang="en-US" altLang="ja-JP" sz="3600" dirty="0"/>
              <a:t>】</a:t>
            </a:r>
            <a:r>
              <a:rPr lang="ja-JP" altLang="en-US" sz="3600" dirty="0"/>
              <a:t>が全国で広まった。</a:t>
            </a:r>
            <a:endParaRPr lang="en-US" altLang="ja-JP" sz="3600" dirty="0"/>
          </a:p>
        </p:txBody>
      </p:sp>
      <p:sp>
        <p:nvSpPr>
          <p:cNvPr id="6451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81E0E-0BEA-4B4D-95D3-5D55EC9C8D5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449581" y="3523687"/>
            <a:ext cx="3725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u="sng" dirty="0">
                <a:solidFill>
                  <a:srgbClr val="FF0000"/>
                </a:solidFill>
              </a:rPr>
              <a:t>病気が大流行</a:t>
            </a:r>
            <a:endParaRPr lang="en-US" altLang="ja-JP" sz="4400" dirty="0"/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481267" y="2568456"/>
            <a:ext cx="3051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u="sng" dirty="0">
                <a:solidFill>
                  <a:srgbClr val="FF0000"/>
                </a:solidFill>
              </a:rPr>
              <a:t>そのまま</a:t>
            </a:r>
            <a:endParaRPr lang="en-US" altLang="ja-JP" sz="4400" dirty="0"/>
          </a:p>
        </p:txBody>
      </p:sp>
      <p:cxnSp>
        <p:nvCxnSpPr>
          <p:cNvPr id="64522" name="直線コネクタ 3"/>
          <p:cNvCxnSpPr>
            <a:cxnSpLocks noChangeShapeType="1"/>
          </p:cNvCxnSpPr>
          <p:nvPr/>
        </p:nvCxnSpPr>
        <p:spPr bwMode="auto">
          <a:xfrm flipV="1">
            <a:off x="613157" y="3441382"/>
            <a:ext cx="2051050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直線コネクタ 16"/>
          <p:cNvCxnSpPr>
            <a:cxnSpLocks noChangeShapeType="1"/>
          </p:cNvCxnSpPr>
          <p:nvPr/>
        </p:nvCxnSpPr>
        <p:spPr bwMode="auto">
          <a:xfrm>
            <a:off x="521272" y="4397315"/>
            <a:ext cx="3352800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2850407" y="1456810"/>
            <a:ext cx="18999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ふ　 えい　</a:t>
            </a:r>
            <a:r>
              <a:rPr lang="ja-JP" altLang="en-US" sz="1800" dirty="0" err="1" smtClean="0"/>
              <a:t>せい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38366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テキスト ボックス 1"/>
          <p:cNvSpPr txBox="1">
            <a:spLocks noChangeArrowheads="1"/>
          </p:cNvSpPr>
          <p:nvPr/>
        </p:nvSpPr>
        <p:spPr bwMode="auto">
          <a:xfrm>
            <a:off x="201613" y="1165225"/>
            <a:ext cx="884396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/>
              <a:t>水道水には、雑菌が増えないように</a:t>
            </a:r>
            <a:r>
              <a:rPr lang="ja-JP" altLang="en-US" sz="5400" u="sng" dirty="0">
                <a:solidFill>
                  <a:srgbClr val="FF0000"/>
                </a:solidFill>
              </a:rPr>
              <a:t>　　　　　　　　　　　　　</a:t>
            </a:r>
            <a:r>
              <a:rPr lang="ja-JP" altLang="en-US" sz="5400" dirty="0"/>
              <a:t>が入っている。</a:t>
            </a:r>
            <a:endParaRPr lang="ja-JP" altLang="en-US" sz="4400" dirty="0"/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954881" y="4995863"/>
            <a:ext cx="73374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400" dirty="0"/>
              <a:t>※</a:t>
            </a:r>
            <a:r>
              <a:rPr lang="ja-JP" altLang="en-US" sz="4400" dirty="0"/>
              <a:t>法律</a:t>
            </a:r>
            <a:r>
              <a:rPr lang="ja-JP" altLang="en-US" sz="4400" dirty="0" smtClean="0"/>
              <a:t>で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塩素消毒</a:t>
            </a:r>
            <a:r>
              <a:rPr lang="ja-JP" altLang="en-US" sz="4400" dirty="0" smtClean="0"/>
              <a:t>することが　</a:t>
            </a:r>
            <a:endParaRPr lang="en-US" altLang="ja-JP" sz="4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400" dirty="0" smtClean="0"/>
              <a:t>    決められて</a:t>
            </a:r>
            <a:r>
              <a:rPr lang="ja-JP" altLang="en-US" sz="4400" dirty="0"/>
              <a:t>います。</a:t>
            </a:r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2643188" y="2162175"/>
            <a:ext cx="8523287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6600" dirty="0">
                <a:solidFill>
                  <a:srgbClr val="FF0000"/>
                </a:solidFill>
              </a:rPr>
              <a:t>次亜塩素酸</a:t>
            </a:r>
            <a:endParaRPr lang="ja-JP" altLang="en-US" sz="6600" dirty="0"/>
          </a:p>
        </p:txBody>
      </p:sp>
      <p:sp>
        <p:nvSpPr>
          <p:cNvPr id="6656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4A8BE-92D9-428C-936E-D9A34A7D0885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dirty="0" smtClean="0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2884488" y="1925638"/>
            <a:ext cx="48561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じ　 あ  えん  そ  さん</a:t>
            </a:r>
            <a:endParaRPr lang="ja-JP" altLang="en-US" sz="3600" dirty="0"/>
          </a:p>
        </p:txBody>
      </p:sp>
      <p:sp>
        <p:nvSpPr>
          <p:cNvPr id="2" name="円形吹き出し 1"/>
          <p:cNvSpPr/>
          <p:nvPr/>
        </p:nvSpPr>
        <p:spPr bwMode="auto">
          <a:xfrm>
            <a:off x="6267450" y="23813"/>
            <a:ext cx="2638425" cy="1581150"/>
          </a:xfrm>
          <a:prstGeom prst="wedgeEllipseCallout">
            <a:avLst>
              <a:gd name="adj1" fmla="val -26609"/>
              <a:gd name="adj2" fmla="val 70331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1588" y="370314"/>
            <a:ext cx="282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プールなどで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使われる「えんそ」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テキスト ボックス 1"/>
          <p:cNvSpPr txBox="1">
            <a:spLocks noChangeArrowheads="1"/>
          </p:cNvSpPr>
          <p:nvPr/>
        </p:nvSpPr>
        <p:spPr bwMode="auto">
          <a:xfrm>
            <a:off x="476930" y="1333500"/>
            <a:ext cx="8842375" cy="34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/>
              <a:t>ちなみ</a:t>
            </a:r>
            <a:r>
              <a:rPr lang="ja-JP" altLang="en-US" sz="4400" dirty="0" smtClean="0"/>
              <a:t>に世界中で、</a:t>
            </a:r>
            <a:endParaRPr lang="en-US" altLang="ja-JP" sz="4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 smtClean="0"/>
              <a:t>水道</a:t>
            </a:r>
            <a:r>
              <a:rPr lang="ja-JP" altLang="en-US" sz="4400" dirty="0"/>
              <a:t>水</a:t>
            </a:r>
            <a:r>
              <a:rPr lang="ja-JP" altLang="en-US" sz="4400" dirty="0" smtClean="0"/>
              <a:t>が安全に飲める</a:t>
            </a:r>
            <a:r>
              <a:rPr lang="ja-JP" altLang="en-US" sz="4400" dirty="0"/>
              <a:t>国は</a:t>
            </a:r>
            <a:r>
              <a:rPr lang="ja-JP" altLang="en-US" sz="4400" dirty="0" smtClean="0"/>
              <a:t>、</a:t>
            </a:r>
            <a:endParaRPr lang="en-US" altLang="ja-JP" sz="44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/>
              <a:t>たった</a:t>
            </a:r>
            <a:r>
              <a:rPr lang="ja-JP" altLang="en-US" sz="4400" dirty="0" smtClean="0"/>
              <a:t>の</a:t>
            </a:r>
            <a:endParaRPr lang="en-US" altLang="ja-JP" sz="6000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743516" y="6477000"/>
            <a:ext cx="57463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 b="0" dirty="0"/>
              <a:t>出典</a:t>
            </a:r>
            <a:r>
              <a:rPr lang="ja-JP" altLang="en-US" sz="1100" b="0" dirty="0" smtClean="0"/>
              <a:t>：国土交通省「日本の水資源の現況」令和</a:t>
            </a:r>
            <a:r>
              <a:rPr lang="en-US" altLang="ja-JP" sz="1100" b="0" dirty="0" smtClean="0"/>
              <a:t>4</a:t>
            </a:r>
            <a:r>
              <a:rPr lang="ja-JP" altLang="en-US" sz="1100" b="0" dirty="0" smtClean="0"/>
              <a:t>年度版</a:t>
            </a:r>
            <a:endParaRPr lang="en-US" altLang="ja-JP" sz="1100" b="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b="0" dirty="0" smtClean="0"/>
              <a:t>出典：公益財団法人日本</a:t>
            </a:r>
            <a:r>
              <a:rPr lang="ja-JP" altLang="en-US" sz="1100" b="0" dirty="0"/>
              <a:t>ユニセフ</a:t>
            </a:r>
            <a:r>
              <a:rPr lang="ja-JP" altLang="en-US" sz="1100" b="0" dirty="0" smtClean="0"/>
              <a:t>協会</a:t>
            </a:r>
            <a:r>
              <a:rPr lang="ja-JP" altLang="en-US" sz="1100" b="0" dirty="0"/>
              <a:t>　</a:t>
            </a:r>
            <a:r>
              <a:rPr lang="ja-JP" altLang="en-US" sz="1100" b="0" dirty="0" smtClean="0"/>
              <a:t>ＳＤＧｓ</a:t>
            </a:r>
            <a:r>
              <a:rPr lang="en-US" altLang="ja-JP" sz="1100" b="0" dirty="0" smtClean="0"/>
              <a:t>CLUB</a:t>
            </a:r>
            <a:endParaRPr lang="ja-JP" altLang="en-US" sz="1100" b="0" dirty="0"/>
          </a:p>
        </p:txBody>
      </p:sp>
      <p:pic>
        <p:nvPicPr>
          <p:cNvPr id="10" name="図 8" descr="C:\Users\7593\Desktop\アイコン\sdg_icon_06_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71450"/>
            <a:ext cx="1936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6D3FB-EFF4-47EC-85D0-605186BF5E8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2673806" y="2887221"/>
            <a:ext cx="1494518" cy="142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6600" dirty="0" smtClean="0">
                <a:solidFill>
                  <a:srgbClr val="FF0000"/>
                </a:solidFill>
              </a:rPr>
              <a:t>１１</a:t>
            </a:r>
            <a:endParaRPr lang="en-US" altLang="ja-JP" sz="66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8110470" y="6248400"/>
            <a:ext cx="347730" cy="2704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2673806" y="3157706"/>
            <a:ext cx="340927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6600" b="0" u="sng" dirty="0" smtClean="0">
                <a:solidFill>
                  <a:srgbClr val="FF0000"/>
                </a:solidFill>
                <a:latin typeface="+mj-ea"/>
                <a:ea typeface="+mj-ea"/>
              </a:rPr>
              <a:t>　　カ国</a:t>
            </a:r>
            <a:endParaRPr lang="en-US" altLang="ja-JP" sz="6600" b="0" u="sng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600" b="0" dirty="0" smtClean="0">
                <a:latin typeface="+mj-ea"/>
                <a:ea typeface="+mj-ea"/>
              </a:rPr>
              <a:t>196</a:t>
            </a:r>
            <a:r>
              <a:rPr lang="ja-JP" altLang="en-US" sz="6000" b="0" dirty="0" smtClean="0">
                <a:latin typeface="+mj-ea"/>
                <a:ea typeface="+mj-ea"/>
              </a:rPr>
              <a:t>カ国</a:t>
            </a:r>
            <a:endParaRPr lang="en-US" altLang="ja-JP" sz="6000" b="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41026" r="32671" b="15724"/>
          <a:stretch>
            <a:fillRect/>
          </a:stretch>
        </p:blipFill>
        <p:spPr bwMode="auto">
          <a:xfrm>
            <a:off x="5326276" y="4016334"/>
            <a:ext cx="3817724" cy="24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37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テキスト ボックス 1"/>
          <p:cNvSpPr txBox="1">
            <a:spLocks noChangeArrowheads="1"/>
          </p:cNvSpPr>
          <p:nvPr/>
        </p:nvSpPr>
        <p:spPr bwMode="auto">
          <a:xfrm>
            <a:off x="-338138" y="1676400"/>
            <a:ext cx="1004252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FF0000"/>
                </a:solidFill>
              </a:rPr>
              <a:t>水道水を</a:t>
            </a:r>
            <a:endParaRPr lang="en-US" altLang="ja-JP" sz="72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FF0000"/>
                </a:solidFill>
              </a:rPr>
              <a:t>調べてみよう！</a:t>
            </a:r>
          </a:p>
        </p:txBody>
      </p:sp>
      <p:sp>
        <p:nvSpPr>
          <p:cNvPr id="63491" name="テキスト ボックス 2"/>
          <p:cNvSpPr txBox="1">
            <a:spLocks noChangeArrowheads="1"/>
          </p:cNvSpPr>
          <p:nvPr/>
        </p:nvSpPr>
        <p:spPr bwMode="auto">
          <a:xfrm>
            <a:off x="1679575" y="4337050"/>
            <a:ext cx="85613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 smtClean="0">
                <a:solidFill>
                  <a:srgbClr val="FF0000"/>
                </a:solidFill>
              </a:rPr>
              <a:t>実験（次亜塩素酸の検査）</a:t>
            </a:r>
            <a:r>
              <a:rPr lang="ja-JP" altLang="en-US" sz="2400" b="0" dirty="0" smtClean="0"/>
              <a:t>　</a:t>
            </a:r>
            <a:endParaRPr lang="en-US" altLang="ja-JP" sz="2400" b="0" dirty="0" smtClean="0"/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ja-JP" altLang="en-US" sz="2400" b="0" dirty="0" smtClean="0"/>
              <a:t>匂いを嗅いでみよう</a:t>
            </a:r>
            <a:endParaRPr lang="en-US" altLang="ja-JP" sz="3600" b="0" dirty="0" smtClean="0"/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ja-JP" altLang="en-US" sz="2400" b="0" dirty="0" smtClean="0"/>
              <a:t>試験薬を入れて調べてみよう</a:t>
            </a:r>
            <a:endParaRPr lang="en-US" altLang="ja-JP" sz="2400" b="0" dirty="0" smtClean="0"/>
          </a:p>
        </p:txBody>
      </p:sp>
      <p:pic>
        <p:nvPicPr>
          <p:cNvPr id="70660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44513"/>
            <a:ext cx="2152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36C2EC-91A3-4C97-846F-8FB3511C15C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2993509" y="4182003"/>
            <a:ext cx="8561388" cy="3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600" dirty="0" smtClean="0">
                <a:solidFill>
                  <a:srgbClr val="FF0000"/>
                </a:solidFill>
              </a:rPr>
              <a:t>じ　  あ    えん   そ    </a:t>
            </a:r>
            <a:r>
              <a:rPr lang="ja-JP" altLang="en-US" sz="1600" dirty="0" err="1" smtClean="0">
                <a:solidFill>
                  <a:srgbClr val="FF0000"/>
                </a:solidFill>
              </a:rPr>
              <a:t>さん</a:t>
            </a:r>
            <a:endParaRPr lang="en-US" altLang="ja-JP" sz="11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71683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2381250"/>
            <a:ext cx="8909050" cy="222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水道の水って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どんなふうに作られているんだろう？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71685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71691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71692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71686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71689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71690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pic>
        <p:nvPicPr>
          <p:cNvPr id="71687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2632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60CF9-2CBC-495E-9CCA-1272E29EEA6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531938" y="1525588"/>
          <a:ext cx="929005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グラフ" r:id="rId4" imgW="8962942" imgH="4781652" progId="Excel.Chart.8">
                  <p:embed/>
                </p:oleObj>
              </mc:Choice>
              <mc:Fallback>
                <p:oleObj name="グラフ" r:id="rId4" imgW="8962942" imgH="4781652" progId="Excel.Char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525588"/>
                        <a:ext cx="929005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正方形/長方形 17"/>
          <p:cNvSpPr>
            <a:spLocks noChangeArrowheads="1"/>
          </p:cNvSpPr>
          <p:nvPr/>
        </p:nvSpPr>
        <p:spPr bwMode="auto">
          <a:xfrm>
            <a:off x="5661025" y="957263"/>
            <a:ext cx="10334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/>
              <a:t>膜ろ過</a:t>
            </a:r>
            <a:endParaRPr lang="en-US" altLang="ja-JP" sz="2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000"/>
              <a:t>2.4</a:t>
            </a:r>
            <a:r>
              <a:rPr lang="ja-JP" altLang="en-US" sz="2000"/>
              <a:t>％</a:t>
            </a:r>
          </a:p>
        </p:txBody>
      </p:sp>
      <p:sp>
        <p:nvSpPr>
          <p:cNvPr id="73732" name="正方形/長方形 9"/>
          <p:cNvSpPr>
            <a:spLocks noChangeArrowheads="1"/>
          </p:cNvSpPr>
          <p:nvPr/>
        </p:nvSpPr>
        <p:spPr bwMode="auto">
          <a:xfrm>
            <a:off x="4586288" y="2414588"/>
            <a:ext cx="1560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/>
              <a:t>消毒のみ</a:t>
            </a:r>
            <a:endParaRPr lang="en-US" altLang="ja-JP" sz="2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000"/>
              <a:t>17</a:t>
            </a:r>
            <a:r>
              <a:rPr lang="ja-JP" altLang="en-US" sz="2000"/>
              <a:t>％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138113" y="28575"/>
            <a:ext cx="7772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b="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日本の浄水方法の割合</a:t>
            </a:r>
            <a:endParaRPr lang="ja-JP" altLang="en-US" sz="3200" b="0" kern="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67338" y="5889625"/>
            <a:ext cx="4148137" cy="1143000"/>
          </a:xfrm>
        </p:spPr>
        <p:txBody>
          <a:bodyPr/>
          <a:lstStyle/>
          <a:p>
            <a:pPr algn="l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出典：平成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  <a:ea typeface="+mn-ea"/>
              </a:rPr>
              <a:t>29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年度水道統計</a:t>
            </a:r>
          </a:p>
        </p:txBody>
      </p:sp>
      <p:sp>
        <p:nvSpPr>
          <p:cNvPr id="73735" name="正方形/長方形 14"/>
          <p:cNvSpPr>
            <a:spLocks noChangeArrowheads="1"/>
          </p:cNvSpPr>
          <p:nvPr/>
        </p:nvSpPr>
        <p:spPr bwMode="auto">
          <a:xfrm>
            <a:off x="630238" y="2732088"/>
            <a:ext cx="287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000"/>
              <a:t>3.2</a:t>
            </a:r>
            <a:r>
              <a:rPr lang="ja-JP" altLang="en-US" sz="4000"/>
              <a:t>％</a:t>
            </a:r>
          </a:p>
        </p:txBody>
      </p:sp>
      <p:sp>
        <p:nvSpPr>
          <p:cNvPr id="7" name="四角形吹き出し 6"/>
          <p:cNvSpPr/>
          <p:nvPr/>
        </p:nvSpPr>
        <p:spPr bwMode="auto">
          <a:xfrm>
            <a:off x="530225" y="1516063"/>
            <a:ext cx="3152775" cy="1916112"/>
          </a:xfrm>
          <a:prstGeom prst="wedgeRectCallout">
            <a:avLst>
              <a:gd name="adj1" fmla="val 72351"/>
              <a:gd name="adj2" fmla="val 42827"/>
            </a:avLst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979488" y="1714500"/>
            <a:ext cx="1136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1800" kern="0" dirty="0" smtClean="0">
                <a:solidFill>
                  <a:schemeClr val="tx1"/>
                </a:solidFill>
                <a:latin typeface="+mn-ea"/>
                <a:ea typeface="+mn-ea"/>
              </a:rPr>
              <a:t>かん そく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1662113" y="58738"/>
            <a:ext cx="406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じょうすいほうほう　　　わりあい</a:t>
            </a:r>
          </a:p>
        </p:txBody>
      </p:sp>
      <p:sp>
        <p:nvSpPr>
          <p:cNvPr id="3" name="四角形吹き出し 2"/>
          <p:cNvSpPr/>
          <p:nvPr/>
        </p:nvSpPr>
        <p:spPr bwMode="auto">
          <a:xfrm>
            <a:off x="1977081" y="5202356"/>
            <a:ext cx="4199882" cy="861774"/>
          </a:xfrm>
          <a:prstGeom prst="wedgeRectCallout">
            <a:avLst>
              <a:gd name="adj1" fmla="val 58783"/>
              <a:gd name="adj2" fmla="val -58337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2000" dirty="0">
                <a:latin typeface="+mn-ea"/>
                <a:ea typeface="+mn-ea"/>
              </a:rPr>
              <a:t>薬品で汚れなどを取り除く方法</a:t>
            </a:r>
            <a:endParaRPr lang="en-US" altLang="ja-JP" sz="2000" dirty="0"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000" dirty="0" smtClean="0">
                <a:latin typeface="+mn-ea"/>
                <a:ea typeface="+mn-ea"/>
              </a:rPr>
              <a:t>愛知県（</a:t>
            </a:r>
            <a:r>
              <a:rPr lang="ja-JP" altLang="en-US" sz="2000" dirty="0" smtClean="0">
                <a:latin typeface="+mn-ea"/>
              </a:rPr>
              <a:t>豊橋浄水場</a:t>
            </a:r>
            <a:r>
              <a:rPr lang="ja-JP" altLang="en-US" sz="2000" dirty="0" smtClean="0">
                <a:latin typeface="+mn-ea"/>
                <a:ea typeface="+mn-ea"/>
              </a:rPr>
              <a:t>）は、この方法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630238" y="3481388"/>
            <a:ext cx="4017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豊橋市（小鷹野浄水場）の</a:t>
            </a:r>
            <a:endParaRPr lang="en-US" altLang="ja-JP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浄水方法</a:t>
            </a: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1223963" y="423386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詳しく説明します！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9" name="右矢印 18"/>
          <p:cNvSpPr>
            <a:spLocks noChangeArrowheads="1"/>
          </p:cNvSpPr>
          <p:nvPr/>
        </p:nvSpPr>
        <p:spPr bwMode="auto">
          <a:xfrm>
            <a:off x="736600" y="4205288"/>
            <a:ext cx="487363" cy="525462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7374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62CAD-1719-4F34-8E0F-52828B6C59A8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  <p:sp>
        <p:nvSpPr>
          <p:cNvPr id="20" name="正方形/長方形 14"/>
          <p:cNvSpPr>
            <a:spLocks noChangeArrowheads="1"/>
          </p:cNvSpPr>
          <p:nvPr/>
        </p:nvSpPr>
        <p:spPr bwMode="auto">
          <a:xfrm>
            <a:off x="530225" y="1949450"/>
            <a:ext cx="287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/>
              <a:t>緩速ろ過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7021447" y="149604"/>
            <a:ext cx="196854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600" dirty="0" smtClean="0">
                <a:solidFill>
                  <a:srgbClr val="FF0000"/>
                </a:solidFill>
              </a:rPr>
              <a:t>ろ過</a:t>
            </a:r>
            <a:r>
              <a:rPr lang="ja-JP" altLang="en-US" sz="1600" dirty="0" smtClean="0"/>
              <a:t>とは・・・</a:t>
            </a:r>
            <a:endParaRPr lang="en-US" altLang="ja-JP" sz="16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600" dirty="0" smtClean="0"/>
              <a:t>フィルターなどで</a:t>
            </a:r>
            <a:endParaRPr lang="en-US" altLang="ja-JP" sz="16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600" dirty="0" smtClean="0"/>
              <a:t>汚れを取り除くこと</a:t>
            </a:r>
            <a:endParaRPr lang="en-US" altLang="ja-JP" sz="1100" dirty="0" smtClean="0"/>
          </a:p>
        </p:txBody>
      </p:sp>
      <p:sp>
        <p:nvSpPr>
          <p:cNvPr id="4" name="円形吹き出し 3"/>
          <p:cNvSpPr/>
          <p:nvPr/>
        </p:nvSpPr>
        <p:spPr bwMode="auto">
          <a:xfrm>
            <a:off x="6783858" y="58738"/>
            <a:ext cx="2220179" cy="1139825"/>
          </a:xfrm>
          <a:prstGeom prst="wedgeEllipseCallout">
            <a:avLst>
              <a:gd name="adj1" fmla="val -50553"/>
              <a:gd name="adj2" fmla="val 3795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099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" grpId="0" animBg="1"/>
      <p:bldP spid="12" grpId="0"/>
      <p:bldP spid="3" grpId="0" animBg="1"/>
      <p:bldP spid="15" grpId="0"/>
      <p:bldP spid="17" grpId="0"/>
      <p:bldP spid="19" grpId="0" animBg="1"/>
      <p:bldP spid="20" grpId="0"/>
      <p:bldP spid="2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水道のしくみ（浄水場）原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6675"/>
            <a:ext cx="8382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8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ダム</a:t>
            </a:r>
          </a:p>
        </p:txBody>
      </p:sp>
      <p:sp>
        <p:nvSpPr>
          <p:cNvPr id="7578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447675"/>
            <a:ext cx="7112000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水道水が使えるまでの流れ</a:t>
            </a:r>
          </a:p>
        </p:txBody>
      </p:sp>
      <p:sp>
        <p:nvSpPr>
          <p:cNvPr id="75781" name="AutoShape 11"/>
          <p:cNvSpPr>
            <a:spLocks noChangeArrowheads="1"/>
          </p:cNvSpPr>
          <p:nvPr/>
        </p:nvSpPr>
        <p:spPr bwMode="auto">
          <a:xfrm>
            <a:off x="2362200" y="2133600"/>
            <a:ext cx="914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水げん林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2124784" y="3790950"/>
            <a:ext cx="893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豊川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75783" name="AutoShape 13"/>
          <p:cNvSpPr>
            <a:spLocks noChangeArrowheads="1"/>
          </p:cNvSpPr>
          <p:nvPr/>
        </p:nvSpPr>
        <p:spPr bwMode="auto">
          <a:xfrm>
            <a:off x="4114800" y="44958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着水井</a:t>
            </a:r>
          </a:p>
        </p:txBody>
      </p:sp>
      <p:sp>
        <p:nvSpPr>
          <p:cNvPr id="75784" name="AutoShape 14"/>
          <p:cNvSpPr>
            <a:spLocks noChangeArrowheads="1"/>
          </p:cNvSpPr>
          <p:nvPr/>
        </p:nvSpPr>
        <p:spPr bwMode="auto">
          <a:xfrm>
            <a:off x="5181600" y="47244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ろ過池</a:t>
            </a:r>
          </a:p>
        </p:txBody>
      </p:sp>
      <p:sp>
        <p:nvSpPr>
          <p:cNvPr id="75785" name="AutoShape 15"/>
          <p:cNvSpPr>
            <a:spLocks noChangeArrowheads="1"/>
          </p:cNvSpPr>
          <p:nvPr/>
        </p:nvSpPr>
        <p:spPr bwMode="auto">
          <a:xfrm>
            <a:off x="6048375" y="47244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浄水池</a:t>
            </a:r>
          </a:p>
        </p:txBody>
      </p:sp>
      <p:sp>
        <p:nvSpPr>
          <p:cNvPr id="75786" name="AutoShape 16"/>
          <p:cNvSpPr>
            <a:spLocks noChangeArrowheads="1"/>
          </p:cNvSpPr>
          <p:nvPr/>
        </p:nvSpPr>
        <p:spPr bwMode="auto">
          <a:xfrm>
            <a:off x="6553200" y="34290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ポンプ</a:t>
            </a:r>
          </a:p>
        </p:txBody>
      </p:sp>
      <p:sp>
        <p:nvSpPr>
          <p:cNvPr id="75787" name="AutoShape 17"/>
          <p:cNvSpPr>
            <a:spLocks noChangeArrowheads="1"/>
          </p:cNvSpPr>
          <p:nvPr/>
        </p:nvSpPr>
        <p:spPr bwMode="auto">
          <a:xfrm>
            <a:off x="6934200" y="22860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 dirty="0">
                <a:ea typeface="HGSｺﾞｼｯｸE" panose="020B0900000000000000" pitchFamily="50" charset="-128"/>
              </a:rPr>
              <a:t>多米配水池</a:t>
            </a:r>
          </a:p>
        </p:txBody>
      </p:sp>
      <p:sp>
        <p:nvSpPr>
          <p:cNvPr id="75788" name="AutoShape 18"/>
          <p:cNvSpPr>
            <a:spLocks noChangeArrowheads="1"/>
          </p:cNvSpPr>
          <p:nvPr/>
        </p:nvSpPr>
        <p:spPr bwMode="auto">
          <a:xfrm>
            <a:off x="7543800" y="3124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高山配水池</a:t>
            </a:r>
          </a:p>
        </p:txBody>
      </p:sp>
      <p:sp>
        <p:nvSpPr>
          <p:cNvPr id="75789" name="AutoShape 19"/>
          <p:cNvSpPr>
            <a:spLocks noChangeArrowheads="1"/>
          </p:cNvSpPr>
          <p:nvPr/>
        </p:nvSpPr>
        <p:spPr bwMode="auto">
          <a:xfrm>
            <a:off x="4356100" y="2438400"/>
            <a:ext cx="1524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県営豊橋浄水場</a:t>
            </a:r>
          </a:p>
        </p:txBody>
      </p:sp>
      <p:sp>
        <p:nvSpPr>
          <p:cNvPr id="75790" name="AutoShape 20"/>
          <p:cNvSpPr>
            <a:spLocks noChangeArrowheads="1"/>
          </p:cNvSpPr>
          <p:nvPr/>
        </p:nvSpPr>
        <p:spPr bwMode="auto">
          <a:xfrm>
            <a:off x="2895600" y="3505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 dirty="0">
                <a:ea typeface="HGSｺﾞｼｯｸE" panose="020B0900000000000000" pitchFamily="50" charset="-128"/>
              </a:rPr>
              <a:t>下条取水場</a:t>
            </a:r>
          </a:p>
        </p:txBody>
      </p:sp>
      <p:sp>
        <p:nvSpPr>
          <p:cNvPr id="75791" name="AutoShape 21"/>
          <p:cNvSpPr>
            <a:spLocks noChangeArrowheads="1"/>
          </p:cNvSpPr>
          <p:nvPr/>
        </p:nvSpPr>
        <p:spPr bwMode="auto">
          <a:xfrm>
            <a:off x="7924800" y="4419600"/>
            <a:ext cx="6858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配水管</a:t>
            </a:r>
          </a:p>
        </p:txBody>
      </p:sp>
      <p:sp>
        <p:nvSpPr>
          <p:cNvPr id="75792" name="AutoShape 22"/>
          <p:cNvSpPr>
            <a:spLocks noChangeArrowheads="1"/>
          </p:cNvSpPr>
          <p:nvPr/>
        </p:nvSpPr>
        <p:spPr bwMode="auto">
          <a:xfrm>
            <a:off x="5867400" y="3429000"/>
            <a:ext cx="381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 dirty="0">
                <a:ea typeface="HGSｺﾞｼｯｸE" panose="020B0900000000000000" pitchFamily="50" charset="-128"/>
              </a:rPr>
              <a:t>消毒</a:t>
            </a: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2953309" y="3284538"/>
            <a:ext cx="609600" cy="0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8264" name="Freeform 24"/>
          <p:cNvSpPr>
            <a:spLocks/>
          </p:cNvSpPr>
          <p:nvPr/>
        </p:nvSpPr>
        <p:spPr bwMode="auto">
          <a:xfrm>
            <a:off x="3708400" y="3467100"/>
            <a:ext cx="474663" cy="723900"/>
          </a:xfrm>
          <a:custGeom>
            <a:avLst/>
            <a:gdLst>
              <a:gd name="T0" fmla="*/ 2147483646 w 299"/>
              <a:gd name="T1" fmla="*/ 0 h 456"/>
              <a:gd name="T2" fmla="*/ 2147483646 w 299"/>
              <a:gd name="T3" fmla="*/ 2147483646 h 456"/>
              <a:gd name="T4" fmla="*/ 2147483646 w 299"/>
              <a:gd name="T5" fmla="*/ 2147483646 h 456"/>
              <a:gd name="T6" fmla="*/ 2147483646 w 299"/>
              <a:gd name="T7" fmla="*/ 2147483646 h 456"/>
              <a:gd name="T8" fmla="*/ 2147483646 w 299"/>
              <a:gd name="T9" fmla="*/ 2147483646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456"/>
              <a:gd name="T17" fmla="*/ 299 w 299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456">
                <a:moveTo>
                  <a:pt x="23" y="0"/>
                </a:moveTo>
                <a:cubicBezTo>
                  <a:pt x="0" y="68"/>
                  <a:pt x="16" y="344"/>
                  <a:pt x="35" y="420"/>
                </a:cubicBezTo>
                <a:cubicBezTo>
                  <a:pt x="38" y="432"/>
                  <a:pt x="59" y="429"/>
                  <a:pt x="71" y="432"/>
                </a:cubicBezTo>
                <a:cubicBezTo>
                  <a:pt x="103" y="441"/>
                  <a:pt x="167" y="456"/>
                  <a:pt x="167" y="456"/>
                </a:cubicBezTo>
                <a:cubicBezTo>
                  <a:pt x="291" y="444"/>
                  <a:pt x="247" y="444"/>
                  <a:pt x="299" y="444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5797" name="Picture 26" descr="C:\Users\50012\Desktop\PH調整設備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535363"/>
            <a:ext cx="650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8" name="AutoShape 19"/>
          <p:cNvSpPr>
            <a:spLocks noChangeArrowheads="1"/>
          </p:cNvSpPr>
          <p:nvPr/>
        </p:nvSpPr>
        <p:spPr bwMode="auto">
          <a:xfrm>
            <a:off x="4232275" y="3295650"/>
            <a:ext cx="1084263" cy="16033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小鷹野浄水場</a:t>
            </a:r>
          </a:p>
        </p:txBody>
      </p:sp>
      <p:sp>
        <p:nvSpPr>
          <p:cNvPr id="7579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82E6F-9E9B-4301-85C3-41038D790B2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 smtClean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3525838" y="2462814"/>
            <a:ext cx="164714" cy="576649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2073"/>
          <p:cNvSpPr>
            <a:spLocks/>
          </p:cNvSpPr>
          <p:nvPr/>
        </p:nvSpPr>
        <p:spPr bwMode="auto">
          <a:xfrm>
            <a:off x="4191000" y="4038600"/>
            <a:ext cx="1447800" cy="501650"/>
          </a:xfrm>
          <a:custGeom>
            <a:avLst/>
            <a:gdLst>
              <a:gd name="T0" fmla="*/ 0 w 828"/>
              <a:gd name="T1" fmla="*/ 2147483646 h 316"/>
              <a:gd name="T2" fmla="*/ 2147483646 w 828"/>
              <a:gd name="T3" fmla="*/ 2147483646 h 316"/>
              <a:gd name="T4" fmla="*/ 2147483646 w 828"/>
              <a:gd name="T5" fmla="*/ 2147483646 h 316"/>
              <a:gd name="T6" fmla="*/ 2147483646 w 828"/>
              <a:gd name="T7" fmla="*/ 2147483646 h 316"/>
              <a:gd name="T8" fmla="*/ 2147483646 w 828"/>
              <a:gd name="T9" fmla="*/ 2147483646 h 316"/>
              <a:gd name="T10" fmla="*/ 2147483646 w 828"/>
              <a:gd name="T11" fmla="*/ 2147483646 h 316"/>
              <a:gd name="T12" fmla="*/ 2147483646 w 828"/>
              <a:gd name="T13" fmla="*/ 2147483646 h 316"/>
              <a:gd name="T14" fmla="*/ 2147483646 w 828"/>
              <a:gd name="T15" fmla="*/ 2147483646 h 316"/>
              <a:gd name="T16" fmla="*/ 2147483646 w 828"/>
              <a:gd name="T17" fmla="*/ 2147483646 h 3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8"/>
              <a:gd name="T28" fmla="*/ 0 h 316"/>
              <a:gd name="T29" fmla="*/ 828 w 828"/>
              <a:gd name="T30" fmla="*/ 316 h 3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8" h="316">
                <a:moveTo>
                  <a:pt x="0" y="120"/>
                </a:moveTo>
                <a:cubicBezTo>
                  <a:pt x="42" y="106"/>
                  <a:pt x="38" y="115"/>
                  <a:pt x="60" y="72"/>
                </a:cubicBezTo>
                <a:cubicBezTo>
                  <a:pt x="66" y="61"/>
                  <a:pt x="63" y="45"/>
                  <a:pt x="72" y="36"/>
                </a:cubicBezTo>
                <a:cubicBezTo>
                  <a:pt x="78" y="30"/>
                  <a:pt x="156" y="12"/>
                  <a:pt x="156" y="12"/>
                </a:cubicBezTo>
                <a:cubicBezTo>
                  <a:pt x="288" y="25"/>
                  <a:pt x="425" y="0"/>
                  <a:pt x="552" y="36"/>
                </a:cubicBezTo>
                <a:cubicBezTo>
                  <a:pt x="576" y="43"/>
                  <a:pt x="576" y="108"/>
                  <a:pt x="576" y="108"/>
                </a:cubicBezTo>
                <a:cubicBezTo>
                  <a:pt x="580" y="172"/>
                  <a:pt x="570" y="238"/>
                  <a:pt x="588" y="300"/>
                </a:cubicBezTo>
                <a:cubicBezTo>
                  <a:pt x="593" y="316"/>
                  <a:pt x="620" y="312"/>
                  <a:pt x="636" y="312"/>
                </a:cubicBezTo>
                <a:cubicBezTo>
                  <a:pt x="700" y="312"/>
                  <a:pt x="764" y="300"/>
                  <a:pt x="828" y="300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2074"/>
          <p:cNvSpPr>
            <a:spLocks/>
          </p:cNvSpPr>
          <p:nvPr/>
        </p:nvSpPr>
        <p:spPr bwMode="auto">
          <a:xfrm>
            <a:off x="5657850" y="3790950"/>
            <a:ext cx="1336675" cy="717550"/>
          </a:xfrm>
          <a:custGeom>
            <a:avLst/>
            <a:gdLst>
              <a:gd name="T0" fmla="*/ 0 w 842"/>
              <a:gd name="T1" fmla="*/ 2147483646 h 452"/>
              <a:gd name="T2" fmla="*/ 2147483646 w 842"/>
              <a:gd name="T3" fmla="*/ 2147483646 h 452"/>
              <a:gd name="T4" fmla="*/ 2147483646 w 842"/>
              <a:gd name="T5" fmla="*/ 2147483646 h 452"/>
              <a:gd name="T6" fmla="*/ 2147483646 w 842"/>
              <a:gd name="T7" fmla="*/ 2147483646 h 452"/>
              <a:gd name="T8" fmla="*/ 2147483646 w 842"/>
              <a:gd name="T9" fmla="*/ 2147483646 h 452"/>
              <a:gd name="T10" fmla="*/ 2147483646 w 842"/>
              <a:gd name="T11" fmla="*/ 2147483646 h 452"/>
              <a:gd name="T12" fmla="*/ 2147483646 w 842"/>
              <a:gd name="T13" fmla="*/ 2147483646 h 452"/>
              <a:gd name="T14" fmla="*/ 2147483646 w 842"/>
              <a:gd name="T15" fmla="*/ 2147483646 h 452"/>
              <a:gd name="T16" fmla="*/ 2147483646 w 842"/>
              <a:gd name="T17" fmla="*/ 2147483646 h 452"/>
              <a:gd name="T18" fmla="*/ 2147483646 w 842"/>
              <a:gd name="T19" fmla="*/ 0 h 4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2"/>
              <a:gd name="T31" fmla="*/ 0 h 452"/>
              <a:gd name="T32" fmla="*/ 842 w 842"/>
              <a:gd name="T33" fmla="*/ 452 h 4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2" h="452">
                <a:moveTo>
                  <a:pt x="0" y="420"/>
                </a:moveTo>
                <a:cubicBezTo>
                  <a:pt x="178" y="450"/>
                  <a:pt x="364" y="452"/>
                  <a:pt x="540" y="408"/>
                </a:cubicBezTo>
                <a:cubicBezTo>
                  <a:pt x="552" y="400"/>
                  <a:pt x="573" y="398"/>
                  <a:pt x="576" y="384"/>
                </a:cubicBezTo>
                <a:cubicBezTo>
                  <a:pt x="582" y="360"/>
                  <a:pt x="561" y="304"/>
                  <a:pt x="552" y="276"/>
                </a:cubicBezTo>
                <a:cubicBezTo>
                  <a:pt x="703" y="226"/>
                  <a:pt x="535" y="245"/>
                  <a:pt x="828" y="228"/>
                </a:cubicBezTo>
                <a:cubicBezTo>
                  <a:pt x="832" y="216"/>
                  <a:pt x="842" y="204"/>
                  <a:pt x="840" y="192"/>
                </a:cubicBezTo>
                <a:cubicBezTo>
                  <a:pt x="838" y="178"/>
                  <a:pt x="822" y="169"/>
                  <a:pt x="816" y="156"/>
                </a:cubicBezTo>
                <a:cubicBezTo>
                  <a:pt x="806" y="133"/>
                  <a:pt x="800" y="108"/>
                  <a:pt x="792" y="84"/>
                </a:cubicBezTo>
                <a:cubicBezTo>
                  <a:pt x="788" y="72"/>
                  <a:pt x="780" y="48"/>
                  <a:pt x="780" y="48"/>
                </a:cubicBezTo>
                <a:cubicBezTo>
                  <a:pt x="793" y="8"/>
                  <a:pt x="792" y="25"/>
                  <a:pt x="792" y="0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6954022" y="3111135"/>
            <a:ext cx="228600" cy="553180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 flipH="1">
            <a:off x="2556562" y="6562209"/>
            <a:ext cx="2310713" cy="1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1486566" y="5785271"/>
            <a:ext cx="2082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⑤ 下水道を通って</a:t>
            </a:r>
            <a:endParaRPr lang="en-US" altLang="ja-JP" sz="1800" dirty="0" smtClean="0">
              <a:ea typeface="HG創英角ｺﾞｼｯｸUB" panose="020B0909000000000000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川・海へ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315825" y="2883883"/>
            <a:ext cx="14898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① 豊川から水をとる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050263" y="3454866"/>
            <a:ext cx="17513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② 浄水場で</a:t>
            </a:r>
            <a:endParaRPr lang="en-US" altLang="ja-JP" sz="1800" dirty="0" smtClean="0">
              <a:ea typeface="HG創英角ｺﾞｼｯｸUB" panose="020B0909000000000000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飲料水にする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064206" y="1507607"/>
            <a:ext cx="18839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創英角ｺﾞｼｯｸUB" panose="020B0909000000000000" pitchFamily="49" charset="-128"/>
              </a:rPr>
              <a:t>③</a:t>
            </a:r>
            <a:r>
              <a:rPr lang="ja-JP" altLang="en-US" sz="1800" dirty="0" smtClean="0">
                <a:ea typeface="HG創英角ｺﾞｼｯｸUB" panose="020B0909000000000000" pitchFamily="49" charset="-128"/>
              </a:rPr>
              <a:t> 高いところに</a:t>
            </a:r>
            <a:endParaRPr lang="en-US" altLang="ja-JP" sz="1800" dirty="0" smtClean="0">
              <a:ea typeface="HG創英角ｺﾞｼｯｸUB" panose="020B0909000000000000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ためる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6730485" y="5854698"/>
            <a:ext cx="21727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ea typeface="HG創英角ｺﾞｼｯｸUB" panose="020B0909000000000000" pitchFamily="49" charset="-128"/>
              </a:rPr>
              <a:t>④ 水道管を通って</a:t>
            </a:r>
            <a:endParaRPr lang="en-US" altLang="ja-JP" sz="1800" dirty="0" smtClean="0">
              <a:ea typeface="HG創英角ｺﾞｼｯｸUB" panose="020B0909000000000000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創英角ｺﾞｼｯｸUB" panose="020B0909000000000000" pitchFamily="49" charset="-128"/>
              </a:rPr>
              <a:t>皆</a:t>
            </a:r>
            <a:r>
              <a:rPr lang="ja-JP" altLang="en-US" sz="1800" dirty="0" smtClean="0">
                <a:ea typeface="HG創英角ｺﾞｼｯｸUB" panose="020B0909000000000000" pitchFamily="49" charset="-128"/>
              </a:rPr>
              <a:t>さんのところへ</a:t>
            </a:r>
            <a:endParaRPr lang="ja-JP" altLang="en-US" sz="1800" dirty="0">
              <a:ea typeface="HG創英角ｺﾞｼｯｸUB" panose="020B0909000000000000" pitchFamily="49" charset="-128"/>
            </a:endParaRPr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>
            <a:off x="7157908" y="3815664"/>
            <a:ext cx="685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7405819" y="2967684"/>
            <a:ext cx="1219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8701219" y="3043884"/>
            <a:ext cx="0" cy="2590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H="1">
            <a:off x="7024819" y="5710884"/>
            <a:ext cx="152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7847144" y="3864622"/>
            <a:ext cx="0" cy="1752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7454" y="90374"/>
            <a:ext cx="2116569" cy="1357890"/>
          </a:xfrm>
          <a:prstGeom prst="rect">
            <a:avLst/>
          </a:prstGeom>
        </p:spPr>
      </p:pic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3708400" y="2965622"/>
            <a:ext cx="888314" cy="2062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5270842" y="2937392"/>
            <a:ext cx="1815757" cy="29930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954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水道のしくみ（浄水場）原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6675"/>
            <a:ext cx="8382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8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ダム</a:t>
            </a:r>
          </a:p>
        </p:txBody>
      </p:sp>
      <p:sp>
        <p:nvSpPr>
          <p:cNvPr id="7578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447675"/>
            <a:ext cx="7112000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ステップ①：豊川から水をとる</a:t>
            </a:r>
          </a:p>
        </p:txBody>
      </p:sp>
      <p:sp>
        <p:nvSpPr>
          <p:cNvPr id="75781" name="AutoShape 11"/>
          <p:cNvSpPr>
            <a:spLocks noChangeArrowheads="1"/>
          </p:cNvSpPr>
          <p:nvPr/>
        </p:nvSpPr>
        <p:spPr bwMode="auto">
          <a:xfrm>
            <a:off x="2362200" y="2133600"/>
            <a:ext cx="914400" cy="304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ea typeface="HGSｺﾞｼｯｸE" panose="020B0900000000000000" pitchFamily="50" charset="-128"/>
              </a:rPr>
              <a:t>水げん林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363538" y="4929188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a typeface="HG創英角ｺﾞｼｯｸUB" panose="020B0909000000000000" pitchFamily="49" charset="-128"/>
              </a:rPr>
              <a:t>下条（げじょう）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a typeface="HG創英角ｺﾞｼｯｸUB" panose="020B0909000000000000" pitchFamily="49" charset="-128"/>
              </a:rPr>
              <a:t>取水とう</a:t>
            </a:r>
          </a:p>
        </p:txBody>
      </p:sp>
      <p:sp>
        <p:nvSpPr>
          <p:cNvPr id="75783" name="AutoShape 13"/>
          <p:cNvSpPr>
            <a:spLocks noChangeArrowheads="1"/>
          </p:cNvSpPr>
          <p:nvPr/>
        </p:nvSpPr>
        <p:spPr bwMode="auto">
          <a:xfrm>
            <a:off x="4114800" y="44958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着水井</a:t>
            </a:r>
          </a:p>
        </p:txBody>
      </p:sp>
      <p:sp>
        <p:nvSpPr>
          <p:cNvPr id="75784" name="AutoShape 14"/>
          <p:cNvSpPr>
            <a:spLocks noChangeArrowheads="1"/>
          </p:cNvSpPr>
          <p:nvPr/>
        </p:nvSpPr>
        <p:spPr bwMode="auto">
          <a:xfrm>
            <a:off x="5181600" y="47244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ろ過池</a:t>
            </a:r>
          </a:p>
        </p:txBody>
      </p:sp>
      <p:sp>
        <p:nvSpPr>
          <p:cNvPr id="75785" name="AutoShape 15"/>
          <p:cNvSpPr>
            <a:spLocks noChangeArrowheads="1"/>
          </p:cNvSpPr>
          <p:nvPr/>
        </p:nvSpPr>
        <p:spPr bwMode="auto">
          <a:xfrm>
            <a:off x="6048375" y="47244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浄水池</a:t>
            </a:r>
          </a:p>
        </p:txBody>
      </p:sp>
      <p:sp>
        <p:nvSpPr>
          <p:cNvPr id="75786" name="AutoShape 16"/>
          <p:cNvSpPr>
            <a:spLocks noChangeArrowheads="1"/>
          </p:cNvSpPr>
          <p:nvPr/>
        </p:nvSpPr>
        <p:spPr bwMode="auto">
          <a:xfrm>
            <a:off x="6553200" y="3429000"/>
            <a:ext cx="5334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ポンプ</a:t>
            </a:r>
          </a:p>
        </p:txBody>
      </p:sp>
      <p:sp>
        <p:nvSpPr>
          <p:cNvPr id="75787" name="AutoShape 17"/>
          <p:cNvSpPr>
            <a:spLocks noChangeArrowheads="1"/>
          </p:cNvSpPr>
          <p:nvPr/>
        </p:nvSpPr>
        <p:spPr bwMode="auto">
          <a:xfrm>
            <a:off x="6934200" y="22860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多米配水池</a:t>
            </a:r>
          </a:p>
        </p:txBody>
      </p:sp>
      <p:sp>
        <p:nvSpPr>
          <p:cNvPr id="75788" name="AutoShape 18"/>
          <p:cNvSpPr>
            <a:spLocks noChangeArrowheads="1"/>
          </p:cNvSpPr>
          <p:nvPr/>
        </p:nvSpPr>
        <p:spPr bwMode="auto">
          <a:xfrm>
            <a:off x="7543800" y="3124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高山配水池</a:t>
            </a:r>
          </a:p>
        </p:txBody>
      </p:sp>
      <p:sp>
        <p:nvSpPr>
          <p:cNvPr id="75789" name="AutoShape 19"/>
          <p:cNvSpPr>
            <a:spLocks noChangeArrowheads="1"/>
          </p:cNvSpPr>
          <p:nvPr/>
        </p:nvSpPr>
        <p:spPr bwMode="auto">
          <a:xfrm>
            <a:off x="4356100" y="2438400"/>
            <a:ext cx="1524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県営豊橋浄水場</a:t>
            </a:r>
          </a:p>
        </p:txBody>
      </p:sp>
      <p:sp>
        <p:nvSpPr>
          <p:cNvPr id="75790" name="AutoShape 20"/>
          <p:cNvSpPr>
            <a:spLocks noChangeArrowheads="1"/>
          </p:cNvSpPr>
          <p:nvPr/>
        </p:nvSpPr>
        <p:spPr bwMode="auto">
          <a:xfrm>
            <a:off x="2895600" y="3505200"/>
            <a:ext cx="8382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下条取水場</a:t>
            </a:r>
          </a:p>
        </p:txBody>
      </p:sp>
      <p:sp>
        <p:nvSpPr>
          <p:cNvPr id="75791" name="AutoShape 21"/>
          <p:cNvSpPr>
            <a:spLocks noChangeArrowheads="1"/>
          </p:cNvSpPr>
          <p:nvPr/>
        </p:nvSpPr>
        <p:spPr bwMode="auto">
          <a:xfrm>
            <a:off x="7924800" y="4419600"/>
            <a:ext cx="6858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配水管</a:t>
            </a:r>
          </a:p>
        </p:txBody>
      </p:sp>
      <p:sp>
        <p:nvSpPr>
          <p:cNvPr id="75792" name="AutoShape 22"/>
          <p:cNvSpPr>
            <a:spLocks noChangeArrowheads="1"/>
          </p:cNvSpPr>
          <p:nvPr/>
        </p:nvSpPr>
        <p:spPr bwMode="auto">
          <a:xfrm>
            <a:off x="5867400" y="3429000"/>
            <a:ext cx="381000" cy="152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消毒</a:t>
            </a: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2916238" y="3284538"/>
            <a:ext cx="609600" cy="0"/>
          </a:xfrm>
          <a:prstGeom prst="line">
            <a:avLst/>
          </a:pr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8264" name="Freeform 24"/>
          <p:cNvSpPr>
            <a:spLocks/>
          </p:cNvSpPr>
          <p:nvPr/>
        </p:nvSpPr>
        <p:spPr bwMode="auto">
          <a:xfrm>
            <a:off x="3708400" y="3467100"/>
            <a:ext cx="474663" cy="723900"/>
          </a:xfrm>
          <a:custGeom>
            <a:avLst/>
            <a:gdLst>
              <a:gd name="T0" fmla="*/ 2147483646 w 299"/>
              <a:gd name="T1" fmla="*/ 0 h 456"/>
              <a:gd name="T2" fmla="*/ 2147483646 w 299"/>
              <a:gd name="T3" fmla="*/ 2147483646 h 456"/>
              <a:gd name="T4" fmla="*/ 2147483646 w 299"/>
              <a:gd name="T5" fmla="*/ 2147483646 h 456"/>
              <a:gd name="T6" fmla="*/ 2147483646 w 299"/>
              <a:gd name="T7" fmla="*/ 2147483646 h 456"/>
              <a:gd name="T8" fmla="*/ 2147483646 w 299"/>
              <a:gd name="T9" fmla="*/ 2147483646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456"/>
              <a:gd name="T17" fmla="*/ 299 w 299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456">
                <a:moveTo>
                  <a:pt x="23" y="0"/>
                </a:moveTo>
                <a:cubicBezTo>
                  <a:pt x="0" y="68"/>
                  <a:pt x="16" y="344"/>
                  <a:pt x="35" y="420"/>
                </a:cubicBezTo>
                <a:cubicBezTo>
                  <a:pt x="38" y="432"/>
                  <a:pt x="59" y="429"/>
                  <a:pt x="71" y="432"/>
                </a:cubicBezTo>
                <a:cubicBezTo>
                  <a:pt x="103" y="441"/>
                  <a:pt x="167" y="456"/>
                  <a:pt x="167" y="456"/>
                </a:cubicBezTo>
                <a:cubicBezTo>
                  <a:pt x="291" y="444"/>
                  <a:pt x="247" y="444"/>
                  <a:pt x="299" y="444"/>
                </a:cubicBezTo>
              </a:path>
            </a:pathLst>
          </a:custGeom>
          <a:noFill/>
          <a:ln w="952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5795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54313"/>
            <a:ext cx="25923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7" name="Picture 26" descr="C:\Users\50012\Desktop\PH調整設備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535363"/>
            <a:ext cx="650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8" name="AutoShape 19"/>
          <p:cNvSpPr>
            <a:spLocks noChangeArrowheads="1"/>
          </p:cNvSpPr>
          <p:nvPr/>
        </p:nvSpPr>
        <p:spPr bwMode="auto">
          <a:xfrm>
            <a:off x="4232275" y="3295650"/>
            <a:ext cx="1084263" cy="16033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0">
                <a:ea typeface="HGSｺﾞｼｯｸE" panose="020B0900000000000000" pitchFamily="50" charset="-128"/>
              </a:rPr>
              <a:t>小鷹野浄水場</a:t>
            </a:r>
          </a:p>
        </p:txBody>
      </p:sp>
      <p:sp>
        <p:nvSpPr>
          <p:cNvPr id="7579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82E6F-9E9B-4301-85C3-41038D790B2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5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27904</TotalTime>
  <Words>470</Words>
  <Application>Microsoft Office PowerPoint</Application>
  <PresentationFormat>画面に合わせる (4:3)</PresentationFormat>
  <Paragraphs>119</Paragraphs>
  <Slides>10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6" baseType="lpstr">
      <vt:lpstr>HGP創英角ｺﾞｼｯｸUB</vt:lpstr>
      <vt:lpstr>HGP創英角ﾎﾟｯﾌﾟ体</vt:lpstr>
      <vt:lpstr>HGSｺﾞｼｯｸE</vt:lpstr>
      <vt:lpstr>HG創英角ｺﾞｼｯｸUB</vt:lpstr>
      <vt:lpstr>HG創英角ﾎﾟｯﾌﾟ体</vt:lpstr>
      <vt:lpstr>ＭＳ Ｐゴシック</vt:lpstr>
      <vt:lpstr>ＭＳ Ｐ明朝</vt:lpstr>
      <vt:lpstr>ＭＳ ゴシック</vt:lpstr>
      <vt:lpstr>Arial</vt:lpstr>
      <vt:lpstr>Calibri</vt:lpstr>
      <vt:lpstr>Calibri Light</vt:lpstr>
      <vt:lpstr>Century</vt:lpstr>
      <vt:lpstr>Times New Roman</vt:lpstr>
      <vt:lpstr>標準デザイン</vt:lpstr>
      <vt:lpstr>Office テーマ</vt:lpstr>
      <vt:lpstr>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上水道</dc:title>
  <dc:creator>給排水課</dc:creator>
  <cp:lastModifiedBy>豊橋市役所</cp:lastModifiedBy>
  <cp:revision>1250</cp:revision>
  <cp:lastPrinted>2022-09-21T23:44:01Z</cp:lastPrinted>
  <dcterms:created xsi:type="dcterms:W3CDTF">2004-02-09T07:51:39Z</dcterms:created>
  <dcterms:modified xsi:type="dcterms:W3CDTF">2023-06-29T07:41:10Z</dcterms:modified>
</cp:coreProperties>
</file>