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6858000" cy="9906000" type="A4"/>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FFF"/>
    <a:srgbClr val="FFFF00"/>
    <a:srgbClr val="DDDDDD"/>
    <a:srgbClr val="42567B"/>
    <a:srgbClr val="1F3763"/>
    <a:srgbClr val="EAEAEA"/>
    <a:srgbClr val="D5FFFF"/>
    <a:srgbClr val="66FFFF"/>
    <a:srgbClr val="DA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93974" autoAdjust="0"/>
  </p:normalViewPr>
  <p:slideViewPr>
    <p:cSldViewPr snapToGrid="0" showGuides="1">
      <p:cViewPr>
        <p:scale>
          <a:sx n="151" d="100"/>
          <a:sy n="151" d="100"/>
        </p:scale>
        <p:origin x="31" y="-616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93351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96049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40735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27046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302680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366028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220396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150292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20742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12120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555F5D-45D5-4A1A-9E88-1D1C98F48D3A}" type="datetimeFigureOut">
              <a:rPr kumimoji="1" lang="ja-JP" altLang="en-US" smtClean="0"/>
              <a:t>2026/3/11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41782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555F5D-45D5-4A1A-9E88-1D1C98F48D3A}" type="datetimeFigureOut">
              <a:rPr kumimoji="1" lang="ja-JP" altLang="en-US" smtClean="0"/>
              <a:t>2026/3/11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C15D8E7-6166-4435-B482-03C6F89E3D98}" type="slidenum">
              <a:rPr kumimoji="1" lang="ja-JP" altLang="en-US" smtClean="0"/>
              <a:t>‹#›</a:t>
            </a:fld>
            <a:endParaRPr kumimoji="1" lang="ja-JP" altLang="en-US"/>
          </a:p>
        </p:txBody>
      </p:sp>
    </p:spTree>
    <p:extLst>
      <p:ext uri="{BB962C8B-B14F-4D97-AF65-F5344CB8AC3E}">
        <p14:creationId xmlns:p14="http://schemas.microsoft.com/office/powerpoint/2010/main" val="2449181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flipH="1">
            <a:off x="4444880" y="260568"/>
            <a:ext cx="4778363" cy="2304394"/>
          </a:xfrm>
          <a:prstGeom prst="rect">
            <a:avLst/>
          </a:prstGeom>
          <a:gradFill flip="none" rotWithShape="1">
            <a:gsLst>
              <a:gs pos="2000">
                <a:schemeClr val="bg1"/>
              </a:gs>
              <a:gs pos="32000">
                <a:schemeClr val="bg1">
                  <a:alpha val="92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p:cNvPicPr>
            <a:picLocks noChangeAspect="1"/>
          </p:cNvPicPr>
          <p:nvPr/>
        </p:nvPicPr>
        <p:blipFill rotWithShape="1">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26674" r="7219" b="79480"/>
          <a:stretch/>
        </p:blipFill>
        <p:spPr>
          <a:xfrm flipH="1">
            <a:off x="-479153" y="406217"/>
            <a:ext cx="7877906" cy="1630298"/>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1267" y="1448059"/>
            <a:ext cx="8114315" cy="5409543"/>
          </a:xfrm>
          <a:prstGeom prst="rect">
            <a:avLst/>
          </a:prstGeom>
        </p:spPr>
      </p:pic>
      <p:pic>
        <p:nvPicPr>
          <p:cNvPr id="34" name="図 33"/>
          <p:cNvPicPr>
            <a:picLocks noChangeAspect="1"/>
          </p:cNvPicPr>
          <p:nvPr/>
        </p:nvPicPr>
        <p:blipFill rotWithShape="1">
          <a:blip r:embed="rId5" cstate="print">
            <a:extLst>
              <a:ext uri="{BEBA8EAE-BF5A-486C-A8C5-ECC9F3942E4B}">
                <a14:imgProps xmlns:a14="http://schemas.microsoft.com/office/drawing/2010/main">
                  <a14:imgLayer r:embed="rId3">
                    <a14:imgEffect>
                      <a14:artisticBlur/>
                    </a14:imgEffect>
                    <a14:imgEffect>
                      <a14:brightnessContrast bright="-20000" contrast="20000"/>
                    </a14:imgEffect>
                  </a14:imgLayer>
                </a14:imgProps>
              </a:ext>
              <a:ext uri="{28A0092B-C50C-407E-A947-70E740481C1C}">
                <a14:useLocalDpi xmlns:a14="http://schemas.microsoft.com/office/drawing/2010/main" val="0"/>
              </a:ext>
            </a:extLst>
          </a:blip>
          <a:srcRect t="86336" r="17287" b="-503"/>
          <a:stretch/>
        </p:blipFill>
        <p:spPr>
          <a:xfrm flipH="1">
            <a:off x="-745588" y="6050001"/>
            <a:ext cx="9108444" cy="1040116"/>
          </a:xfrm>
          <a:prstGeom prst="rect">
            <a:avLst/>
          </a:prstGeom>
          <a:effectLst>
            <a:softEdge rad="127000"/>
          </a:effectLst>
        </p:spPr>
      </p:pic>
      <p:sp>
        <p:nvSpPr>
          <p:cNvPr id="13" name="正方形/長方形 12"/>
          <p:cNvSpPr/>
          <p:nvPr/>
        </p:nvSpPr>
        <p:spPr>
          <a:xfrm>
            <a:off x="-214123" y="7085003"/>
            <a:ext cx="7605655" cy="2144863"/>
          </a:xfrm>
          <a:prstGeom prst="rect">
            <a:avLst/>
          </a:prstGeom>
          <a:solidFill>
            <a:srgbClr val="EAEAEA">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flipH="1">
            <a:off x="5680227" y="376333"/>
            <a:ext cx="4778363" cy="6906703"/>
          </a:xfrm>
          <a:prstGeom prst="rect">
            <a:avLst/>
          </a:prstGeom>
          <a:gradFill flip="none" rotWithShape="1">
            <a:gsLst>
              <a:gs pos="2000">
                <a:schemeClr val="bg1"/>
              </a:gs>
              <a:gs pos="32000">
                <a:schemeClr val="bg1">
                  <a:alpha val="92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p:nvPr/>
        </p:nvPicPr>
        <p:blipFill rotWithShape="1">
          <a:blip r:embed="rId6" cstate="print">
            <a:extLst>
              <a:ext uri="{28A0092B-C50C-407E-A947-70E740481C1C}">
                <a14:useLocalDpi xmlns:a14="http://schemas.microsoft.com/office/drawing/2010/main" val="0"/>
              </a:ext>
            </a:extLst>
          </a:blip>
          <a:srcRect r="57722"/>
          <a:stretch/>
        </p:blipFill>
        <p:spPr>
          <a:xfrm>
            <a:off x="27975" y="0"/>
            <a:ext cx="1005840" cy="407022"/>
          </a:xfrm>
          <a:prstGeom prst="rect">
            <a:avLst/>
          </a:prstGeom>
        </p:spPr>
      </p:pic>
      <p:sp>
        <p:nvSpPr>
          <p:cNvPr id="8" name="テキスト ボックス 7"/>
          <p:cNvSpPr txBox="1"/>
          <p:nvPr/>
        </p:nvSpPr>
        <p:spPr>
          <a:xfrm>
            <a:off x="1356820" y="573278"/>
            <a:ext cx="677108" cy="3423685"/>
          </a:xfrm>
          <a:prstGeom prst="rect">
            <a:avLst/>
          </a:prstGeom>
          <a:noFill/>
        </p:spPr>
        <p:txBody>
          <a:bodyPr vert="eaVert" wrap="square" rtlCol="0">
            <a:spAutoFit/>
          </a:bodyPr>
          <a:lstStyle/>
          <a:p>
            <a:r>
              <a:rPr kumimoji="1" lang="ja-JP" altLang="en-US" sz="1600" spc="300" dirty="0"/>
              <a:t>そろそろ後継ぎのこと</a:t>
            </a:r>
            <a:endParaRPr kumimoji="1" lang="en-US" altLang="ja-JP" sz="1600" spc="300" dirty="0"/>
          </a:p>
          <a:p>
            <a:r>
              <a:rPr kumimoji="1" lang="ja-JP" altLang="en-US" sz="1600" spc="300" dirty="0"/>
              <a:t>　　　　　　考えませんか？</a:t>
            </a:r>
          </a:p>
        </p:txBody>
      </p:sp>
      <p:sp>
        <p:nvSpPr>
          <p:cNvPr id="16" name="テキスト ボックス 15"/>
          <p:cNvSpPr txBox="1"/>
          <p:nvPr/>
        </p:nvSpPr>
        <p:spPr>
          <a:xfrm>
            <a:off x="122920" y="6272827"/>
            <a:ext cx="7224055" cy="584775"/>
          </a:xfrm>
          <a:prstGeom prst="rect">
            <a:avLst/>
          </a:prstGeom>
          <a:noFill/>
        </p:spPr>
        <p:txBody>
          <a:bodyPr wrap="square" rtlCol="0">
            <a:spAutoFit/>
          </a:bodyPr>
          <a:lstStyle/>
          <a:p>
            <a:r>
              <a:rPr kumimoji="1" lang="ja-JP" altLang="en-US" sz="1600" b="1" spc="300" dirty="0">
                <a:solidFill>
                  <a:schemeClr val="bg1"/>
                </a:solidFill>
              </a:rPr>
              <a:t>大切な会社を、大切な人へ。</a:t>
            </a:r>
            <a:endParaRPr kumimoji="1" lang="en-US" altLang="ja-JP" sz="1600" b="1" spc="300" dirty="0">
              <a:solidFill>
                <a:schemeClr val="bg1"/>
              </a:solidFill>
            </a:endParaRPr>
          </a:p>
          <a:p>
            <a:r>
              <a:rPr kumimoji="1" lang="ja-JP" altLang="en-US" sz="1600" b="1" spc="300" dirty="0">
                <a:solidFill>
                  <a:schemeClr val="bg1"/>
                </a:solidFill>
              </a:rPr>
              <a:t>　　　　　　「事業承継」で安心をつなぐ。</a:t>
            </a:r>
          </a:p>
        </p:txBody>
      </p:sp>
      <p:sp>
        <p:nvSpPr>
          <p:cNvPr id="12" name="正方形/長方形 11"/>
          <p:cNvSpPr/>
          <p:nvPr/>
        </p:nvSpPr>
        <p:spPr>
          <a:xfrm>
            <a:off x="-183170" y="6880185"/>
            <a:ext cx="7734748" cy="856078"/>
          </a:xfrm>
          <a:prstGeom prst="rect">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17" name="フローチャート: 結合子 16"/>
          <p:cNvSpPr/>
          <p:nvPr/>
        </p:nvSpPr>
        <p:spPr>
          <a:xfrm>
            <a:off x="5114313" y="6213099"/>
            <a:ext cx="1539912" cy="1475678"/>
          </a:xfrm>
          <a:prstGeom prst="flowChartConnector">
            <a:avLst/>
          </a:prstGeom>
          <a:solidFill>
            <a:schemeClr val="bg1"/>
          </a:solidFill>
          <a:ln w="38100">
            <a:solidFill>
              <a:srgbClr val="1F376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800" b="1" dirty="0">
                <a:solidFill>
                  <a:srgbClr val="42567B"/>
                </a:solidFill>
                <a:uFill>
                  <a:solidFill>
                    <a:srgbClr val="FFFF00"/>
                  </a:solidFill>
                </a:uFill>
              </a:rPr>
              <a:t>相談</a:t>
            </a:r>
            <a:endParaRPr kumimoji="1" lang="en-US" altLang="ja-JP" sz="2800" b="1" dirty="0">
              <a:solidFill>
                <a:srgbClr val="42567B"/>
              </a:solidFill>
              <a:uFill>
                <a:solidFill>
                  <a:srgbClr val="FFFF00"/>
                </a:solidFill>
              </a:uFill>
            </a:endParaRPr>
          </a:p>
          <a:p>
            <a:pPr algn="ctr"/>
            <a:r>
              <a:rPr kumimoji="1" lang="ja-JP" altLang="en-US" sz="2800" b="1" dirty="0">
                <a:solidFill>
                  <a:srgbClr val="42567B"/>
                </a:solidFill>
                <a:uFill>
                  <a:solidFill>
                    <a:srgbClr val="FFFF00"/>
                  </a:solidFill>
                </a:uFill>
              </a:rPr>
              <a:t>無料</a:t>
            </a:r>
          </a:p>
        </p:txBody>
      </p:sp>
      <p:sp>
        <p:nvSpPr>
          <p:cNvPr id="25" name="テキスト ボックス 24"/>
          <p:cNvSpPr txBox="1"/>
          <p:nvPr/>
        </p:nvSpPr>
        <p:spPr>
          <a:xfrm>
            <a:off x="327523" y="9316465"/>
            <a:ext cx="2881269" cy="523220"/>
          </a:xfrm>
          <a:prstGeom prst="rect">
            <a:avLst/>
          </a:prstGeom>
          <a:noFill/>
        </p:spPr>
        <p:txBody>
          <a:bodyPr wrap="square" rtlCol="0">
            <a:spAutoFit/>
          </a:bodyPr>
          <a:lstStyle/>
          <a:p>
            <a:r>
              <a:rPr kumimoji="1" lang="ja-JP" altLang="en-US" sz="1400" dirty="0"/>
              <a:t>「廃業させないまち とよはし」</a:t>
            </a:r>
            <a:endParaRPr kumimoji="1" lang="en-US" altLang="ja-JP" sz="1400" dirty="0"/>
          </a:p>
          <a:p>
            <a:r>
              <a:rPr kumimoji="1" lang="ja-JP" altLang="en-US" sz="1400" dirty="0"/>
              <a:t>　豊橋市 商工業振興課</a:t>
            </a:r>
          </a:p>
        </p:txBody>
      </p:sp>
      <p:sp>
        <p:nvSpPr>
          <p:cNvPr id="27" name="テキスト ボックス 26"/>
          <p:cNvSpPr txBox="1"/>
          <p:nvPr/>
        </p:nvSpPr>
        <p:spPr>
          <a:xfrm>
            <a:off x="122920" y="7011825"/>
            <a:ext cx="7385458" cy="646331"/>
          </a:xfrm>
          <a:prstGeom prst="rect">
            <a:avLst/>
          </a:prstGeom>
          <a:noFill/>
        </p:spPr>
        <p:txBody>
          <a:bodyPr wrap="square" rtlCol="0">
            <a:spAutoFit/>
          </a:bodyPr>
          <a:lstStyle/>
          <a:p>
            <a:r>
              <a:rPr kumimoji="1" lang="ja-JP" altLang="en-US" b="1" dirty="0">
                <a:solidFill>
                  <a:schemeClr val="bg1"/>
                </a:solidFill>
              </a:rPr>
              <a:t>安心な</a:t>
            </a:r>
            <a:r>
              <a:rPr kumimoji="1" lang="ja-JP" altLang="en-US" b="1" dirty="0">
                <a:solidFill>
                  <a:srgbClr val="FFFF00"/>
                </a:solidFill>
              </a:rPr>
              <a:t>公的な場所</a:t>
            </a:r>
            <a:r>
              <a:rPr kumimoji="1" lang="ja-JP" altLang="en-US" b="1" dirty="0">
                <a:solidFill>
                  <a:schemeClr val="bg1"/>
                </a:solidFill>
              </a:rPr>
              <a:t>で</a:t>
            </a:r>
            <a:r>
              <a:rPr kumimoji="1" lang="ja-JP" altLang="en-US" b="1" dirty="0">
                <a:solidFill>
                  <a:srgbClr val="FFFF00"/>
                </a:solidFill>
              </a:rPr>
              <a:t>公的機関</a:t>
            </a:r>
            <a:r>
              <a:rPr kumimoji="1" lang="ja-JP" altLang="en-US" b="1" dirty="0">
                <a:solidFill>
                  <a:schemeClr val="bg1"/>
                </a:solidFill>
              </a:rPr>
              <a:t>の</a:t>
            </a:r>
            <a:r>
              <a:rPr kumimoji="1" lang="ja-JP" altLang="en-US" b="1" dirty="0">
                <a:solidFill>
                  <a:srgbClr val="FFFF00"/>
                </a:solidFill>
              </a:rPr>
              <a:t>専門家</a:t>
            </a:r>
            <a:r>
              <a:rPr kumimoji="1" lang="ja-JP" altLang="en-US" b="1" dirty="0">
                <a:solidFill>
                  <a:schemeClr val="bg1"/>
                </a:solidFill>
              </a:rPr>
              <a:t>に</a:t>
            </a:r>
            <a:endParaRPr kumimoji="1" lang="en-US" altLang="ja-JP" b="1" dirty="0">
              <a:solidFill>
                <a:schemeClr val="bg1"/>
              </a:solidFill>
            </a:endParaRPr>
          </a:p>
          <a:p>
            <a:r>
              <a:rPr kumimoji="1" lang="ja-JP" altLang="en-US" b="1" dirty="0">
                <a:solidFill>
                  <a:schemeClr val="bg1"/>
                </a:solidFill>
              </a:rPr>
              <a:t>　　　　　　　お気軽にご相談いただけます。</a:t>
            </a:r>
            <a:endParaRPr kumimoji="1" lang="en-US" altLang="ja-JP" b="1" dirty="0">
              <a:solidFill>
                <a:schemeClr val="bg1"/>
              </a:solidFill>
            </a:endParaRPr>
          </a:p>
        </p:txBody>
      </p:sp>
      <p:sp>
        <p:nvSpPr>
          <p:cNvPr id="28" name="テキスト ボックス 27"/>
          <p:cNvSpPr txBox="1"/>
          <p:nvPr/>
        </p:nvSpPr>
        <p:spPr>
          <a:xfrm>
            <a:off x="27975" y="7867026"/>
            <a:ext cx="6766153" cy="1031051"/>
          </a:xfrm>
          <a:prstGeom prst="rect">
            <a:avLst/>
          </a:prstGeom>
          <a:noFill/>
        </p:spPr>
        <p:txBody>
          <a:bodyPr wrap="square" rtlCol="0">
            <a:spAutoFit/>
          </a:bodyPr>
          <a:lstStyle/>
          <a:p>
            <a:pPr hangingPunct="0"/>
            <a:r>
              <a:rPr kumimoji="1" lang="ja-JP" altLang="en-US" sz="1500" dirty="0"/>
              <a:t>場   所 ：豊橋市役所内会議室</a:t>
            </a:r>
            <a:endParaRPr kumimoji="1" lang="en-US" altLang="ja-JP" sz="1500" dirty="0"/>
          </a:p>
          <a:p>
            <a:pPr hangingPunct="0"/>
            <a:r>
              <a:rPr kumimoji="1" lang="ja-JP" altLang="en-US" sz="1500" dirty="0"/>
              <a:t>開催日：</a:t>
            </a:r>
            <a:r>
              <a:rPr kumimoji="1" lang="ja-JP" altLang="en-US" sz="1200" dirty="0"/>
              <a:t>毎月</a:t>
            </a:r>
            <a:r>
              <a:rPr kumimoji="1" lang="ja-JP" altLang="en-US" sz="1500" dirty="0"/>
              <a:t> </a:t>
            </a:r>
            <a:r>
              <a:rPr kumimoji="1" lang="ja-JP" altLang="en-US" sz="1200" dirty="0"/>
              <a:t>第</a:t>
            </a:r>
            <a:r>
              <a:rPr kumimoji="1" lang="ja-JP" altLang="en-US" sz="1500" dirty="0"/>
              <a:t>１･</a:t>
            </a:r>
            <a:r>
              <a:rPr kumimoji="1" lang="ja-JP" altLang="en-US" sz="1200" dirty="0"/>
              <a:t>第</a:t>
            </a:r>
            <a:r>
              <a:rPr kumimoji="1" lang="ja-JP" altLang="en-US" sz="1500" dirty="0"/>
              <a:t>３水曜日　</a:t>
            </a:r>
            <a:r>
              <a:rPr kumimoji="1" lang="ja-JP" altLang="en-US" sz="1100" dirty="0"/>
              <a:t>午前</a:t>
            </a:r>
            <a:r>
              <a:rPr kumimoji="1" lang="en-US" altLang="ja-JP" sz="1500" dirty="0">
                <a:latin typeface="+mn-ea"/>
              </a:rPr>
              <a:t>10</a:t>
            </a:r>
            <a:r>
              <a:rPr kumimoji="1" lang="ja-JP" altLang="en-US" sz="1500" dirty="0">
                <a:latin typeface="+mn-ea"/>
              </a:rPr>
              <a:t>：</a:t>
            </a:r>
            <a:r>
              <a:rPr kumimoji="1" lang="en-US" altLang="ja-JP" sz="1500" dirty="0">
                <a:latin typeface="+mn-ea"/>
              </a:rPr>
              <a:t>00</a:t>
            </a:r>
            <a:r>
              <a:rPr kumimoji="1" lang="ja-JP" altLang="en-US" sz="1500" dirty="0">
                <a:latin typeface="+mn-ea"/>
              </a:rPr>
              <a:t>～</a:t>
            </a:r>
            <a:r>
              <a:rPr kumimoji="1" lang="en-US" altLang="ja-JP" sz="1500" dirty="0">
                <a:latin typeface="+mn-ea"/>
              </a:rPr>
              <a:t>11</a:t>
            </a:r>
            <a:r>
              <a:rPr kumimoji="1" lang="ja-JP" altLang="en-US" sz="1500" dirty="0">
                <a:latin typeface="+mn-ea"/>
              </a:rPr>
              <a:t>：</a:t>
            </a:r>
            <a:r>
              <a:rPr kumimoji="1" lang="en-US" altLang="ja-JP" sz="1500" dirty="0">
                <a:latin typeface="+mn-ea"/>
              </a:rPr>
              <a:t>00</a:t>
            </a:r>
            <a:r>
              <a:rPr kumimoji="1" lang="ja-JP" altLang="en-US" sz="1100" dirty="0"/>
              <a:t>または</a:t>
            </a:r>
            <a:r>
              <a:rPr kumimoji="1" lang="en-US" altLang="ja-JP" sz="1500" dirty="0">
                <a:latin typeface="+mn-ea"/>
              </a:rPr>
              <a:t>11</a:t>
            </a:r>
            <a:r>
              <a:rPr kumimoji="1" lang="ja-JP" altLang="en-US" sz="1500" dirty="0">
                <a:latin typeface="+mn-ea"/>
              </a:rPr>
              <a:t>：</a:t>
            </a:r>
            <a:r>
              <a:rPr kumimoji="1" lang="en-US" altLang="ja-JP" sz="1500" dirty="0">
                <a:latin typeface="+mn-ea"/>
              </a:rPr>
              <a:t>30</a:t>
            </a:r>
            <a:r>
              <a:rPr kumimoji="1" lang="ja-JP" altLang="en-US" sz="1500" dirty="0">
                <a:latin typeface="+mn-ea"/>
              </a:rPr>
              <a:t>～</a:t>
            </a:r>
            <a:r>
              <a:rPr kumimoji="1" lang="en-US" altLang="ja-JP" sz="1500" dirty="0">
                <a:latin typeface="+mn-ea"/>
              </a:rPr>
              <a:t>12</a:t>
            </a:r>
            <a:r>
              <a:rPr kumimoji="1" lang="ja-JP" altLang="en-US" sz="1500" dirty="0">
                <a:latin typeface="+mn-ea"/>
              </a:rPr>
              <a:t>：</a:t>
            </a:r>
            <a:r>
              <a:rPr kumimoji="1" lang="en-US" altLang="ja-JP" sz="1500" dirty="0">
                <a:latin typeface="+mn-ea"/>
              </a:rPr>
              <a:t>30</a:t>
            </a:r>
            <a:endParaRPr kumimoji="1" lang="en-US" altLang="ja-JP" sz="1500" spc="-300" dirty="0">
              <a:latin typeface="+mn-ea"/>
            </a:endParaRPr>
          </a:p>
          <a:p>
            <a:pPr hangingPunct="0"/>
            <a:r>
              <a:rPr kumimoji="1" lang="ja-JP" altLang="en-US" sz="1500" dirty="0"/>
              <a:t>対象者：豊橋市内</a:t>
            </a:r>
            <a:r>
              <a:rPr kumimoji="1" lang="ja-JP" altLang="en-US" sz="1200" dirty="0"/>
              <a:t>の</a:t>
            </a:r>
            <a:r>
              <a:rPr kumimoji="1" lang="ja-JP" altLang="en-US" sz="1500" dirty="0"/>
              <a:t>経営者 </a:t>
            </a:r>
            <a:r>
              <a:rPr kumimoji="1" lang="ja-JP" altLang="en-US" sz="1200" dirty="0"/>
              <a:t>または</a:t>
            </a:r>
            <a:r>
              <a:rPr kumimoji="1" lang="ja-JP" altLang="en-US" sz="1500" dirty="0"/>
              <a:t> 後継者（親族、従業員、第三者等）</a:t>
            </a:r>
            <a:endParaRPr kumimoji="1" lang="en-US" altLang="ja-JP" sz="1500" dirty="0"/>
          </a:p>
          <a:p>
            <a:pPr hangingPunct="0"/>
            <a:r>
              <a:rPr kumimoji="1" lang="ja-JP" altLang="en-US" sz="1500" dirty="0"/>
              <a:t>相談員：愛知県事業承継・引継ぎ支援センター</a:t>
            </a:r>
            <a:endParaRPr kumimoji="1" lang="en-US" altLang="ja-JP" sz="1500" dirty="0"/>
          </a:p>
        </p:txBody>
      </p:sp>
      <p:sp>
        <p:nvSpPr>
          <p:cNvPr id="29" name="テキスト ボックス 28"/>
          <p:cNvSpPr txBox="1"/>
          <p:nvPr/>
        </p:nvSpPr>
        <p:spPr>
          <a:xfrm>
            <a:off x="3439643" y="9316465"/>
            <a:ext cx="2881269" cy="523220"/>
          </a:xfrm>
          <a:prstGeom prst="rect">
            <a:avLst/>
          </a:prstGeom>
          <a:noFill/>
        </p:spPr>
        <p:txBody>
          <a:bodyPr wrap="square" rtlCol="0">
            <a:spAutoFit/>
          </a:bodyPr>
          <a:lstStyle/>
          <a:p>
            <a:r>
              <a:rPr kumimoji="1" lang="en-US" altLang="ja-JP" sz="1400" dirty="0"/>
              <a:t>TEL</a:t>
            </a:r>
            <a:r>
              <a:rPr kumimoji="1" lang="ja-JP" altLang="en-US" sz="1400" dirty="0"/>
              <a:t>（</a:t>
            </a:r>
            <a:r>
              <a:rPr kumimoji="1" lang="en-US" altLang="ja-JP" sz="1400" dirty="0"/>
              <a:t>0532</a:t>
            </a:r>
            <a:r>
              <a:rPr kumimoji="1" lang="ja-JP" altLang="en-US" sz="1400" dirty="0"/>
              <a:t>）</a:t>
            </a:r>
            <a:r>
              <a:rPr kumimoji="1" lang="en-US" altLang="ja-JP" sz="1400" dirty="0"/>
              <a:t>51-2426</a:t>
            </a:r>
          </a:p>
          <a:p>
            <a:r>
              <a:rPr lang="en-US" altLang="ja-JP" sz="1400" dirty="0"/>
              <a:t>shokogyo@city.toyohashi.lg.jp</a:t>
            </a:r>
            <a:endParaRPr kumimoji="1" lang="ja-JP" altLang="en-US" sz="1400" dirty="0"/>
          </a:p>
        </p:txBody>
      </p:sp>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7782" y="9325338"/>
            <a:ext cx="525647" cy="525647"/>
          </a:xfrm>
          <a:prstGeom prst="rect">
            <a:avLst/>
          </a:prstGeom>
        </p:spPr>
      </p:pic>
      <p:sp>
        <p:nvSpPr>
          <p:cNvPr id="31" name="テキスト ボックス 30"/>
          <p:cNvSpPr txBox="1"/>
          <p:nvPr/>
        </p:nvSpPr>
        <p:spPr>
          <a:xfrm>
            <a:off x="5346871" y="8945563"/>
            <a:ext cx="1840058" cy="215444"/>
          </a:xfrm>
          <a:prstGeom prst="rect">
            <a:avLst/>
          </a:prstGeom>
          <a:noFill/>
        </p:spPr>
        <p:txBody>
          <a:bodyPr wrap="square" rtlCol="0">
            <a:spAutoFit/>
          </a:bodyPr>
          <a:lstStyle/>
          <a:p>
            <a:r>
              <a:rPr kumimoji="1" lang="ja-JP" altLang="en-US" sz="800" dirty="0"/>
              <a:t>詳細は裏面をご覧ください➡</a:t>
            </a:r>
          </a:p>
        </p:txBody>
      </p:sp>
      <p:sp>
        <p:nvSpPr>
          <p:cNvPr id="36" name="テキスト ボックス 35"/>
          <p:cNvSpPr txBox="1"/>
          <p:nvPr/>
        </p:nvSpPr>
        <p:spPr>
          <a:xfrm>
            <a:off x="6233379" y="28456"/>
            <a:ext cx="1840058" cy="215444"/>
          </a:xfrm>
          <a:prstGeom prst="rect">
            <a:avLst/>
          </a:prstGeom>
          <a:noFill/>
        </p:spPr>
        <p:txBody>
          <a:bodyPr wrap="square" rtlCol="0">
            <a:spAutoFit/>
          </a:bodyPr>
          <a:lstStyle/>
          <a:p>
            <a:r>
              <a:rPr kumimoji="1" lang="en-US" altLang="ja-JP" sz="800" dirty="0"/>
              <a:t>R8.4</a:t>
            </a:r>
            <a:r>
              <a:rPr kumimoji="1" lang="ja-JP" altLang="en-US" sz="800" dirty="0"/>
              <a:t>月版</a:t>
            </a:r>
          </a:p>
        </p:txBody>
      </p:sp>
      <p:sp>
        <p:nvSpPr>
          <p:cNvPr id="33" name="正方形/長方形 32"/>
          <p:cNvSpPr/>
          <p:nvPr/>
        </p:nvSpPr>
        <p:spPr>
          <a:xfrm flipH="1">
            <a:off x="2416686" y="405441"/>
            <a:ext cx="6356305" cy="2854580"/>
          </a:xfrm>
          <a:prstGeom prst="rect">
            <a:avLst/>
          </a:prstGeom>
          <a:gradFill flip="none" rotWithShape="1">
            <a:gsLst>
              <a:gs pos="0">
                <a:schemeClr val="bg1"/>
              </a:gs>
              <a:gs pos="32000">
                <a:schemeClr val="bg1">
                  <a:alpha val="92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396524" y="260568"/>
            <a:ext cx="3474778" cy="4217205"/>
            <a:chOff x="3314586" y="123142"/>
            <a:chExt cx="3474778" cy="4217205"/>
          </a:xfrm>
        </p:grpSpPr>
        <p:sp>
          <p:nvSpPr>
            <p:cNvPr id="10" name="フローチャート: 結合子 9"/>
            <p:cNvSpPr/>
            <p:nvPr/>
          </p:nvSpPr>
          <p:spPr>
            <a:xfrm>
              <a:off x="3778401" y="1149092"/>
              <a:ext cx="3010963" cy="3191255"/>
            </a:xfrm>
            <a:prstGeom prst="flowChartConnector">
              <a:avLst/>
            </a:prstGeom>
            <a:solidFill>
              <a:srgbClr val="DDDDD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結合子 8"/>
            <p:cNvSpPr/>
            <p:nvPr/>
          </p:nvSpPr>
          <p:spPr>
            <a:xfrm>
              <a:off x="3439643" y="922898"/>
              <a:ext cx="3010963" cy="3191255"/>
            </a:xfrm>
            <a:prstGeom prst="flowChartConnector">
              <a:avLst/>
            </a:prstGeom>
            <a:pattFill prst="wdUpDiag">
              <a:fgClr>
                <a:srgbClr val="A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rot="379349">
              <a:off x="4940294" y="276274"/>
              <a:ext cx="1188364" cy="369332"/>
            </a:xfrm>
            <a:prstGeom prst="rect">
              <a:avLst/>
            </a:prstGeom>
            <a:noFill/>
            <a:ln>
              <a:noFill/>
            </a:ln>
          </p:spPr>
          <p:txBody>
            <a:bodyPr wrap="square" rtlCol="0">
              <a:spAutoFit/>
            </a:bodyPr>
            <a:lstStyle/>
            <a:p>
              <a:r>
                <a:rPr kumimoji="1" lang="ja-JP" altLang="en-US" b="1" dirty="0">
                  <a:latin typeface="游ゴシック Light" panose="020B0300000000000000" pitchFamily="50" charset="-128"/>
                  <a:ea typeface="游ゴシック Light" panose="020B0300000000000000" pitchFamily="50" charset="-128"/>
                </a:rPr>
                <a:t>完全個室</a:t>
              </a:r>
            </a:p>
          </p:txBody>
        </p:sp>
        <p:sp>
          <p:nvSpPr>
            <p:cNvPr id="20" name="テキスト ボックス 19"/>
            <p:cNvSpPr txBox="1"/>
            <p:nvPr/>
          </p:nvSpPr>
          <p:spPr>
            <a:xfrm rot="1195903">
              <a:off x="5355959" y="751444"/>
              <a:ext cx="1188364" cy="369332"/>
            </a:xfrm>
            <a:prstGeom prst="rect">
              <a:avLst/>
            </a:prstGeom>
            <a:noFill/>
            <a:ln>
              <a:noFill/>
            </a:ln>
          </p:spPr>
          <p:txBody>
            <a:bodyPr wrap="square" rtlCol="0">
              <a:spAutoFit/>
            </a:bodyPr>
            <a:lstStyle/>
            <a:p>
              <a:r>
                <a:rPr kumimoji="1" lang="ja-JP" altLang="en-US" b="1" dirty="0">
                  <a:latin typeface="游ゴシック Light" panose="020B0300000000000000" pitchFamily="50" charset="-128"/>
                  <a:ea typeface="游ゴシック Light" panose="020B0300000000000000" pitchFamily="50" charset="-128"/>
                </a:rPr>
                <a:t>秘密厳守</a:t>
              </a:r>
            </a:p>
          </p:txBody>
        </p:sp>
        <p:sp>
          <p:nvSpPr>
            <p:cNvPr id="23" name="テキスト ボックス 22"/>
            <p:cNvSpPr txBox="1"/>
            <p:nvPr/>
          </p:nvSpPr>
          <p:spPr>
            <a:xfrm rot="19845137">
              <a:off x="4593373" y="123142"/>
              <a:ext cx="462579" cy="1107996"/>
            </a:xfrm>
            <a:prstGeom prst="rect">
              <a:avLst/>
            </a:prstGeom>
            <a:noFill/>
          </p:spPr>
          <p:txBody>
            <a:bodyPr wrap="square" rtlCol="0">
              <a:spAutoFit/>
            </a:bodyPr>
            <a:lstStyle/>
            <a:p>
              <a:r>
                <a:rPr kumimoji="1" lang="en-US" altLang="ja-JP" sz="6600" dirty="0">
                  <a:solidFill>
                    <a:schemeClr val="bg1">
                      <a:lumMod val="50000"/>
                    </a:schemeClr>
                  </a:solidFill>
                  <a:latin typeface="MV Boli" panose="02000500030200090000" pitchFamily="2" charset="0"/>
                  <a:cs typeface="MV Boli" panose="02000500030200090000" pitchFamily="2" charset="0"/>
                </a:rPr>
                <a:t>I</a:t>
              </a:r>
            </a:p>
          </p:txBody>
        </p:sp>
        <p:sp>
          <p:nvSpPr>
            <p:cNvPr id="24" name="テキスト ボックス 23"/>
            <p:cNvSpPr txBox="1"/>
            <p:nvPr/>
          </p:nvSpPr>
          <p:spPr>
            <a:xfrm rot="2395461">
              <a:off x="6167624" y="702730"/>
              <a:ext cx="462579" cy="1107996"/>
            </a:xfrm>
            <a:prstGeom prst="rect">
              <a:avLst/>
            </a:prstGeom>
            <a:noFill/>
          </p:spPr>
          <p:txBody>
            <a:bodyPr wrap="square" rtlCol="0">
              <a:spAutoFit/>
            </a:bodyPr>
            <a:lstStyle/>
            <a:p>
              <a:r>
                <a:rPr kumimoji="1" lang="en-US" altLang="ja-JP" sz="6600" dirty="0">
                  <a:solidFill>
                    <a:schemeClr val="bg1">
                      <a:lumMod val="50000"/>
                    </a:schemeClr>
                  </a:solidFill>
                  <a:latin typeface="MV Boli" panose="02000500030200090000" pitchFamily="2" charset="0"/>
                  <a:cs typeface="MV Boli" panose="02000500030200090000" pitchFamily="2" charset="0"/>
                </a:rPr>
                <a:t>I</a:t>
              </a:r>
            </a:p>
          </p:txBody>
        </p:sp>
        <p:sp>
          <p:nvSpPr>
            <p:cNvPr id="3" name="テキスト ボックス 2"/>
            <p:cNvSpPr txBox="1"/>
            <p:nvPr/>
          </p:nvSpPr>
          <p:spPr>
            <a:xfrm>
              <a:off x="3314586" y="1405620"/>
              <a:ext cx="3261075" cy="2369880"/>
            </a:xfrm>
            <a:prstGeom prst="rect">
              <a:avLst/>
            </a:prstGeom>
            <a:noFill/>
          </p:spPr>
          <p:txBody>
            <a:bodyPr wrap="square" rtlCol="0">
              <a:spAutoFit/>
            </a:bodyPr>
            <a:lstStyle/>
            <a:p>
              <a:pPr algn="ctr"/>
              <a:r>
                <a:rPr kumimoji="1" lang="ja-JP" altLang="en-US" sz="4000" b="1" dirty="0">
                  <a:latin typeface="游ゴシック Medium" panose="020B0500000000000000" pitchFamily="50" charset="-128"/>
                  <a:ea typeface="游ゴシック Medium" panose="020B0500000000000000" pitchFamily="50" charset="-128"/>
                </a:rPr>
                <a:t>事業承継</a:t>
              </a:r>
              <a:endParaRPr kumimoji="1" lang="en-US" altLang="ja-JP" sz="4000" b="1" dirty="0">
                <a:latin typeface="游ゴシック Medium" panose="020B0500000000000000" pitchFamily="50" charset="-128"/>
                <a:ea typeface="游ゴシック Medium" panose="020B0500000000000000" pitchFamily="50" charset="-128"/>
              </a:endParaRPr>
            </a:p>
            <a:p>
              <a:pPr algn="ctr"/>
              <a:r>
                <a:rPr kumimoji="1" lang="ja-JP" altLang="en-US" sz="5400" b="1" spc="-300" dirty="0">
                  <a:latin typeface="游ゴシック Medium" panose="020B0500000000000000" pitchFamily="50" charset="-128"/>
                  <a:ea typeface="游ゴシック Medium" panose="020B0500000000000000" pitchFamily="50" charset="-128"/>
                </a:rPr>
                <a:t>個別</a:t>
              </a:r>
              <a:endParaRPr kumimoji="1" lang="en-US" altLang="ja-JP" sz="5400" b="1" spc="-300" dirty="0">
                <a:latin typeface="游ゴシック Medium" panose="020B0500000000000000" pitchFamily="50" charset="-128"/>
                <a:ea typeface="游ゴシック Medium" panose="020B0500000000000000" pitchFamily="50" charset="-128"/>
              </a:endParaRPr>
            </a:p>
            <a:p>
              <a:pPr algn="ctr"/>
              <a:r>
                <a:rPr kumimoji="1" lang="ja-JP" altLang="en-US" sz="5400" b="1" spc="-300" dirty="0">
                  <a:latin typeface="游ゴシック Medium" panose="020B0500000000000000" pitchFamily="50" charset="-128"/>
                  <a:ea typeface="游ゴシック Medium" panose="020B0500000000000000" pitchFamily="50" charset="-128"/>
                </a:rPr>
                <a:t>相談会</a:t>
              </a:r>
            </a:p>
          </p:txBody>
        </p:sp>
      </p:grpSp>
      <p:sp>
        <p:nvSpPr>
          <p:cNvPr id="37" name="テキスト ボックス 36"/>
          <p:cNvSpPr txBox="1"/>
          <p:nvPr/>
        </p:nvSpPr>
        <p:spPr>
          <a:xfrm>
            <a:off x="1001006" y="146991"/>
            <a:ext cx="2504990"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中小企業者向け 事業承継個別相談会</a:t>
            </a:r>
          </a:p>
        </p:txBody>
      </p:sp>
    </p:spTree>
    <p:extLst>
      <p:ext uri="{BB962C8B-B14F-4D97-AF65-F5344CB8AC3E}">
        <p14:creationId xmlns:p14="http://schemas.microsoft.com/office/powerpoint/2010/main" val="403302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757" y="-169907"/>
            <a:ext cx="3886407" cy="2269864"/>
          </a:xfrm>
          <a:prstGeom prst="rect">
            <a:avLst/>
          </a:prstGeom>
          <a:solidFill>
            <a:schemeClr val="bg1">
              <a:lumMod val="50000"/>
              <a:alpha val="8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1" y="1949345"/>
            <a:ext cx="6858001" cy="906354"/>
          </a:xfrm>
          <a:prstGeom prst="rect">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65630" y="551808"/>
            <a:ext cx="3355144" cy="830997"/>
          </a:xfrm>
          <a:prstGeom prst="rect">
            <a:avLst/>
          </a:prstGeom>
          <a:noFill/>
        </p:spPr>
        <p:txBody>
          <a:bodyPr wrap="square" rtlCol="0">
            <a:spAutoFit/>
          </a:bodyPr>
          <a:lstStyle/>
          <a:p>
            <a:r>
              <a:rPr kumimoji="1" lang="ja-JP" altLang="en-US" sz="4800" b="1" dirty="0">
                <a:ln>
                  <a:solidFill>
                    <a:srgbClr val="AFFFFF"/>
                  </a:solidFill>
                </a:ln>
                <a:solidFill>
                  <a:srgbClr val="AFFFFF"/>
                </a:solidFill>
              </a:rPr>
              <a:t>個別相談会</a:t>
            </a:r>
            <a:endParaRPr kumimoji="1" lang="en-US" altLang="ja-JP" sz="4800" b="1" dirty="0">
              <a:ln>
                <a:solidFill>
                  <a:srgbClr val="AFFFFF"/>
                </a:solidFill>
              </a:ln>
              <a:solidFill>
                <a:srgbClr val="AFFFFF"/>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162366627"/>
              </p:ext>
            </p:extLst>
          </p:nvPr>
        </p:nvGraphicFramePr>
        <p:xfrm>
          <a:off x="265630" y="2934472"/>
          <a:ext cx="6289044" cy="6527408"/>
        </p:xfrm>
        <a:graphic>
          <a:graphicData uri="http://schemas.openxmlformats.org/drawingml/2006/table">
            <a:tbl>
              <a:tblPr firstRow="1" bandRow="1">
                <a:tableStyleId>{5940675A-B579-460E-94D1-54222C63F5DA}</a:tableStyleId>
              </a:tblPr>
              <a:tblGrid>
                <a:gridCol w="1125417">
                  <a:extLst>
                    <a:ext uri="{9D8B030D-6E8A-4147-A177-3AD203B41FA5}">
                      <a16:colId xmlns:a16="http://schemas.microsoft.com/office/drawing/2014/main" val="4000762274"/>
                    </a:ext>
                  </a:extLst>
                </a:gridCol>
                <a:gridCol w="506437">
                  <a:extLst>
                    <a:ext uri="{9D8B030D-6E8A-4147-A177-3AD203B41FA5}">
                      <a16:colId xmlns:a16="http://schemas.microsoft.com/office/drawing/2014/main" val="3802268854"/>
                    </a:ext>
                  </a:extLst>
                </a:gridCol>
                <a:gridCol w="1185203">
                  <a:extLst>
                    <a:ext uri="{9D8B030D-6E8A-4147-A177-3AD203B41FA5}">
                      <a16:colId xmlns:a16="http://schemas.microsoft.com/office/drawing/2014/main" val="2609719035"/>
                    </a:ext>
                  </a:extLst>
                </a:gridCol>
                <a:gridCol w="653741">
                  <a:extLst>
                    <a:ext uri="{9D8B030D-6E8A-4147-A177-3AD203B41FA5}">
                      <a16:colId xmlns:a16="http://schemas.microsoft.com/office/drawing/2014/main" val="2402111387"/>
                    </a:ext>
                  </a:extLst>
                </a:gridCol>
                <a:gridCol w="200871">
                  <a:extLst>
                    <a:ext uri="{9D8B030D-6E8A-4147-A177-3AD203B41FA5}">
                      <a16:colId xmlns:a16="http://schemas.microsoft.com/office/drawing/2014/main" val="3921067133"/>
                    </a:ext>
                  </a:extLst>
                </a:gridCol>
                <a:gridCol w="837028">
                  <a:extLst>
                    <a:ext uri="{9D8B030D-6E8A-4147-A177-3AD203B41FA5}">
                      <a16:colId xmlns:a16="http://schemas.microsoft.com/office/drawing/2014/main" val="3287834253"/>
                    </a:ext>
                  </a:extLst>
                </a:gridCol>
                <a:gridCol w="232900">
                  <a:extLst>
                    <a:ext uri="{9D8B030D-6E8A-4147-A177-3AD203B41FA5}">
                      <a16:colId xmlns:a16="http://schemas.microsoft.com/office/drawing/2014/main" val="1198601350"/>
                    </a:ext>
                  </a:extLst>
                </a:gridCol>
                <a:gridCol w="1547447">
                  <a:extLst>
                    <a:ext uri="{9D8B030D-6E8A-4147-A177-3AD203B41FA5}">
                      <a16:colId xmlns:a16="http://schemas.microsoft.com/office/drawing/2014/main" val="1096157304"/>
                    </a:ext>
                  </a:extLst>
                </a:gridCol>
              </a:tblGrid>
              <a:tr h="364049">
                <a:tc rowSpan="2">
                  <a:txBody>
                    <a:bodyPr/>
                    <a:lstStyle/>
                    <a:p>
                      <a:pPr algn="ctr" fontAlgn="ctr" hangingPunct="0"/>
                      <a:r>
                        <a:rPr kumimoji="1" lang="ja-JP" altLang="en-US" sz="1000" dirty="0"/>
                        <a:t>（ふりがな）</a:t>
                      </a:r>
                      <a:endParaRPr kumimoji="1" lang="en-US" altLang="ja-JP" sz="1000" dirty="0"/>
                    </a:p>
                    <a:p>
                      <a:pPr algn="ctr" fontAlgn="ctr" hangingPunct="0"/>
                      <a:r>
                        <a:rPr kumimoji="1" lang="ja-JP" altLang="en-US" sz="1200" dirty="0"/>
                        <a:t>氏　名</a:t>
                      </a:r>
                    </a:p>
                  </a:txBody>
                  <a:tcPr anchor="ctr"/>
                </a:tc>
                <a:tc gridSpan="4">
                  <a:txBody>
                    <a:bodyPr/>
                    <a:lstStyle/>
                    <a:p>
                      <a:pPr algn="ctr" fontAlgn="ctr" hangingPunct="0"/>
                      <a:endParaRPr kumimoji="1" lang="ja-JP" altLang="en-US" sz="10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hangingPunct="0"/>
                      <a:r>
                        <a:rPr kumimoji="1" lang="ja-JP" altLang="en-US" sz="1100" dirty="0"/>
                        <a:t>年代</a:t>
                      </a:r>
                    </a:p>
                  </a:txBody>
                  <a:tcPr anchor="ctr"/>
                </a:tc>
                <a:tc hMerge="1">
                  <a:txBody>
                    <a:bodyPr/>
                    <a:lstStyle/>
                    <a:p>
                      <a:endParaRPr kumimoji="1" lang="ja-JP" altLang="en-US"/>
                    </a:p>
                  </a:txBody>
                  <a:tcPr/>
                </a:tc>
                <a:tc rowSpan="2">
                  <a:txBody>
                    <a:bodyPr/>
                    <a:lstStyle/>
                    <a:p>
                      <a:pPr algn="ctr" fontAlgn="ctr" hangingPunct="0"/>
                      <a:r>
                        <a:rPr kumimoji="1" lang="ja-JP" altLang="en-US" b="1" dirty="0"/>
                        <a:t>経営者</a:t>
                      </a:r>
                      <a:r>
                        <a:rPr kumimoji="1" lang="ja-JP" altLang="en-US" dirty="0"/>
                        <a:t>・</a:t>
                      </a:r>
                      <a:r>
                        <a:rPr kumimoji="1" lang="ja-JP" altLang="en-US" b="1" dirty="0"/>
                        <a:t>後継者</a:t>
                      </a:r>
                      <a:endParaRPr kumimoji="1" lang="en-US" altLang="ja-JP" b="1" dirty="0"/>
                    </a:p>
                    <a:p>
                      <a:pPr algn="ctr" fontAlgn="ctr" hangingPunct="0"/>
                      <a:endParaRPr kumimoji="1" lang="en-US" altLang="ja-JP" sz="800" dirty="0"/>
                    </a:p>
                    <a:p>
                      <a:pPr algn="ctr" fontAlgn="ctr" hangingPunct="0"/>
                      <a:r>
                        <a:rPr kumimoji="1" lang="ja-JP" altLang="en-US" sz="1100" dirty="0"/>
                        <a:t>（いずれかに〇）</a:t>
                      </a:r>
                    </a:p>
                  </a:txBody>
                  <a:tcPr anchor="ctr"/>
                </a:tc>
                <a:extLst>
                  <a:ext uri="{0D108BD9-81ED-4DB2-BD59-A6C34878D82A}">
                    <a16:rowId xmlns:a16="http://schemas.microsoft.com/office/drawing/2014/main" val="1748840445"/>
                  </a:ext>
                </a:extLst>
              </a:tr>
              <a:tr h="668791">
                <a:tc vMerge="1">
                  <a:txBody>
                    <a:bodyPr/>
                    <a:lstStyle/>
                    <a:p>
                      <a:endParaRPr kumimoji="1" lang="ja-JP" altLang="en-US" dirty="0"/>
                    </a:p>
                  </a:txBody>
                  <a:tcPr/>
                </a:tc>
                <a:tc gridSpan="4">
                  <a:txBody>
                    <a:bodyPr/>
                    <a:lstStyle/>
                    <a:p>
                      <a:pPr algn="ctr" fontAlgn="ctr" hangingPunct="0"/>
                      <a:endParaRPr kumimoji="1" lang="ja-JP" altLang="en-US" sz="16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r" fontAlgn="ctr" hangingPunct="0"/>
                      <a:r>
                        <a:rPr kumimoji="1" lang="ja-JP" altLang="en-US" dirty="0"/>
                        <a:t>代</a:t>
                      </a:r>
                    </a:p>
                  </a:txBody>
                  <a:tcPr anchor="ctr"/>
                </a:tc>
                <a:tc h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692693171"/>
                  </a:ext>
                </a:extLst>
              </a:tr>
              <a:tr h="338658">
                <a:tc rowSpan="2">
                  <a:txBody>
                    <a:bodyPr/>
                    <a:lstStyle/>
                    <a:p>
                      <a:pPr algn="ctr" fontAlgn="ctr" hangingPunct="0"/>
                      <a:r>
                        <a:rPr kumimoji="1" lang="ja-JP" altLang="en-US" sz="1050" dirty="0"/>
                        <a:t>（ふりがな）</a:t>
                      </a:r>
                      <a:endParaRPr kumimoji="1" lang="en-US" altLang="ja-JP" sz="1050" dirty="0"/>
                    </a:p>
                    <a:p>
                      <a:pPr algn="ctr" fontAlgn="ctr" hangingPunct="0"/>
                      <a:r>
                        <a:rPr kumimoji="1" lang="ja-JP" altLang="en-US" sz="1200" spc="0" dirty="0"/>
                        <a:t>会社名・屋号</a:t>
                      </a:r>
                    </a:p>
                  </a:txBody>
                  <a:tcPr anchor="ctr"/>
                </a:tc>
                <a:tc gridSpan="7">
                  <a:txBody>
                    <a:bodyPr/>
                    <a:lstStyle/>
                    <a:p>
                      <a:pPr algn="ctr" fontAlgn="ctr" hangingPunct="0"/>
                      <a:endParaRPr kumimoji="1" lang="ja-JP" altLang="en-US" sz="10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r" fontAlgn="ctr" hangingPunct="0"/>
                      <a:endParaRPr kumimoji="1" lang="ja-JP" altLang="en-US" dirty="0"/>
                    </a:p>
                  </a:txBody>
                  <a:tcPr anchor="ctr"/>
                </a:tc>
                <a:tc hMerge="1">
                  <a:txBody>
                    <a:bodyPr/>
                    <a:lstStyle/>
                    <a:p>
                      <a:endParaRPr kumimoji="1" lang="ja-JP" altLang="en-US"/>
                    </a:p>
                  </a:txBody>
                  <a:tcPr/>
                </a:tc>
                <a:tc hMerge="1">
                  <a:txBody>
                    <a:bodyPr/>
                    <a:lstStyle/>
                    <a:p>
                      <a:pPr algn="ctr" fontAlgn="ctr" hangingPunct="0"/>
                      <a:endParaRPr kumimoji="1" lang="ja-JP" altLang="en-US" sz="1100" dirty="0"/>
                    </a:p>
                  </a:txBody>
                  <a:tcPr anchor="ctr"/>
                </a:tc>
                <a:extLst>
                  <a:ext uri="{0D108BD9-81ED-4DB2-BD59-A6C34878D82A}">
                    <a16:rowId xmlns:a16="http://schemas.microsoft.com/office/drawing/2014/main" val="2947937840"/>
                  </a:ext>
                </a:extLst>
              </a:tr>
              <a:tr h="536766">
                <a:tc vMerge="1">
                  <a:txBody>
                    <a:bodyPr/>
                    <a:lstStyle/>
                    <a:p>
                      <a:pPr algn="ctr" fontAlgn="ctr" hangingPunct="0"/>
                      <a:endParaRPr kumimoji="1" lang="ja-JP" altLang="en-US" dirty="0"/>
                    </a:p>
                  </a:txBody>
                  <a:tcPr anchor="ctr"/>
                </a:tc>
                <a:tc gridSpan="7">
                  <a:txBody>
                    <a:bodyPr/>
                    <a:lstStyle/>
                    <a:p>
                      <a:pPr algn="ctr" fontAlgn="ctr" hangingPunct="0"/>
                      <a:endParaRPr kumimoji="1" lang="ja-JP" altLang="en-US" sz="16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r" fontAlgn="ctr" hangingPunct="0"/>
                      <a:endParaRPr kumimoji="1" lang="ja-JP" altLang="en-US" dirty="0"/>
                    </a:p>
                  </a:txBody>
                  <a:tcPr anchor="ctr"/>
                </a:tc>
                <a:tc hMerge="1">
                  <a:txBody>
                    <a:bodyPr/>
                    <a:lstStyle/>
                    <a:p>
                      <a:endParaRPr kumimoji="1" lang="ja-JP" altLang="en-US"/>
                    </a:p>
                  </a:txBody>
                  <a:tcPr/>
                </a:tc>
                <a:tc hMerge="1">
                  <a:txBody>
                    <a:bodyPr/>
                    <a:lstStyle/>
                    <a:p>
                      <a:pPr algn="ctr" fontAlgn="ctr" hangingPunct="0"/>
                      <a:endParaRPr kumimoji="1" lang="ja-JP" altLang="en-US" sz="1100" dirty="0"/>
                    </a:p>
                  </a:txBody>
                  <a:tcPr anchor="ctr"/>
                </a:tc>
                <a:extLst>
                  <a:ext uri="{0D108BD9-81ED-4DB2-BD59-A6C34878D82A}">
                    <a16:rowId xmlns:a16="http://schemas.microsoft.com/office/drawing/2014/main" val="3375927531"/>
                  </a:ext>
                </a:extLst>
              </a:tr>
              <a:tr h="871130">
                <a:tc>
                  <a:txBody>
                    <a:bodyPr/>
                    <a:lstStyle/>
                    <a:p>
                      <a:pPr algn="ctr" fontAlgn="ctr" hangingPunct="0"/>
                      <a:r>
                        <a:rPr kumimoji="1" lang="ja-JP" altLang="en-US" sz="1200" spc="-150" dirty="0"/>
                        <a:t>業　種</a:t>
                      </a:r>
                      <a:endParaRPr kumimoji="1" lang="en-US" altLang="ja-JP" sz="1200" spc="-150" dirty="0"/>
                    </a:p>
                    <a:p>
                      <a:pPr algn="ctr" fontAlgn="ctr" hangingPunct="0"/>
                      <a:r>
                        <a:rPr kumimoji="1" lang="ja-JP" altLang="en-US" sz="1200" spc="-150" dirty="0"/>
                        <a:t>いずれかに</a:t>
                      </a:r>
                      <a:r>
                        <a:rPr kumimoji="1" lang="ja-JP" altLang="en-US" spc="-150" dirty="0"/>
                        <a:t>☑</a:t>
                      </a:r>
                    </a:p>
                  </a:txBody>
                  <a:tcPr anchor="ctr"/>
                </a:tc>
                <a:tc gridSpan="7">
                  <a:txBody>
                    <a:bodyPr/>
                    <a:lstStyle/>
                    <a:p>
                      <a:pPr algn="dist" fontAlgn="ctr" hangingPunct="0"/>
                      <a:r>
                        <a:rPr kumimoji="1" lang="ja-JP" altLang="en-US" sz="1200" b="1" spc="300" dirty="0"/>
                        <a:t>□製造業　□建設業　□卸売・小売業　□飲食業　</a:t>
                      </a:r>
                      <a:endParaRPr kumimoji="1" lang="en-US" altLang="ja-JP" sz="1200" b="1" spc="300" dirty="0"/>
                    </a:p>
                    <a:p>
                      <a:pPr algn="l" fontAlgn="ctr" hangingPunct="0"/>
                      <a:r>
                        <a:rPr kumimoji="1" lang="ja-JP" altLang="en-US" sz="1200" b="1" spc="300" dirty="0"/>
                        <a:t>□サービス業　□その他</a:t>
                      </a:r>
                      <a:endParaRPr kumimoji="1" lang="en-US" altLang="ja-JP" sz="1200" b="1" spc="300" dirty="0"/>
                    </a:p>
                    <a:p>
                      <a:pPr algn="l" fontAlgn="ctr" hangingPunct="0"/>
                      <a:r>
                        <a:rPr kumimoji="1" lang="ja-JP" altLang="en-US" sz="1200" dirty="0"/>
                        <a:t>（具体的な内容：　　　　　　　　　　　　　　　　　　　　　　）</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748245"/>
                  </a:ext>
                </a:extLst>
              </a:tr>
              <a:tr h="536766">
                <a:tc>
                  <a:txBody>
                    <a:bodyPr/>
                    <a:lstStyle/>
                    <a:p>
                      <a:pPr algn="ctr" fontAlgn="ctr" hangingPunct="0"/>
                      <a:r>
                        <a:rPr kumimoji="1" lang="ja-JP" altLang="en-US" sz="1200" spc="300" dirty="0"/>
                        <a:t>ご住所</a:t>
                      </a:r>
                    </a:p>
                  </a:txBody>
                  <a:tcPr anchor="ctr"/>
                </a:tc>
                <a:tc gridSpan="7">
                  <a:txBody>
                    <a:bodyPr/>
                    <a:lstStyle/>
                    <a:p>
                      <a:pPr algn="l" fontAlgn="ctr" hangingPunct="0"/>
                      <a:r>
                        <a:rPr kumimoji="1" lang="ja-JP" altLang="en-US" sz="1050" dirty="0"/>
                        <a:t>〒</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5231057"/>
                  </a:ext>
                </a:extLst>
              </a:tr>
              <a:tr h="290326">
                <a:tc rowSpan="2">
                  <a:txBody>
                    <a:bodyPr/>
                    <a:lstStyle/>
                    <a:p>
                      <a:pPr algn="ctr" fontAlgn="ctr" hangingPunct="0"/>
                      <a:r>
                        <a:rPr kumimoji="1" lang="ja-JP" altLang="en-US" sz="1200" spc="0" dirty="0"/>
                        <a:t>ご連絡先</a:t>
                      </a:r>
                    </a:p>
                  </a:txBody>
                  <a:tcPr anchor="ctr"/>
                </a:tc>
                <a:tc rowSpan="2" gridSpan="5">
                  <a:txBody>
                    <a:bodyPr/>
                    <a:lstStyle/>
                    <a:p>
                      <a:pPr algn="l" fontAlgn="ctr" hangingPunct="0"/>
                      <a:r>
                        <a:rPr kumimoji="1" lang="en-US" altLang="ja-JP" sz="1100" dirty="0"/>
                        <a:t>TEL</a:t>
                      </a:r>
                      <a:r>
                        <a:rPr kumimoji="1" lang="ja-JP" altLang="en-US" sz="1100" dirty="0"/>
                        <a:t>：</a:t>
                      </a:r>
                      <a:endParaRPr kumimoji="1" lang="en-US" altLang="ja-JP" sz="1100" dirty="0"/>
                    </a:p>
                    <a:p>
                      <a:pPr algn="l" fontAlgn="ctr" hangingPunct="0"/>
                      <a:endParaRPr kumimoji="1" lang="en-US" altLang="ja-JP" sz="400" dirty="0"/>
                    </a:p>
                    <a:p>
                      <a:pPr algn="l" fontAlgn="ctr" hangingPunct="0"/>
                      <a:r>
                        <a:rPr kumimoji="1" lang="en-US" altLang="ja-JP" sz="1100" dirty="0"/>
                        <a:t>E</a:t>
                      </a:r>
                      <a:r>
                        <a:rPr kumimoji="1" lang="ja-JP" altLang="en-US" sz="1100" dirty="0"/>
                        <a:t>メール：</a:t>
                      </a:r>
                    </a:p>
                  </a:txBody>
                  <a:tcPr anchor="ct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2">
                  <a:txBody>
                    <a:bodyPr/>
                    <a:lstStyle/>
                    <a:p>
                      <a:pPr algn="ctr" fontAlgn="ctr" hangingPunct="0"/>
                      <a:r>
                        <a:rPr kumimoji="1" lang="ja-JP" altLang="en-US" sz="1100" dirty="0"/>
                        <a:t>創業年月</a:t>
                      </a:r>
                    </a:p>
                  </a:txBody>
                  <a:tcPr anchor="ctr"/>
                </a:tc>
                <a:tc hMerge="1">
                  <a:txBody>
                    <a:bodyPr/>
                    <a:lstStyle/>
                    <a:p>
                      <a:endParaRPr kumimoji="1" lang="ja-JP" altLang="en-US"/>
                    </a:p>
                  </a:txBody>
                  <a:tcPr/>
                </a:tc>
                <a:extLst>
                  <a:ext uri="{0D108BD9-81ED-4DB2-BD59-A6C34878D82A}">
                    <a16:rowId xmlns:a16="http://schemas.microsoft.com/office/drawing/2014/main" val="2872654909"/>
                  </a:ext>
                </a:extLst>
              </a:tr>
              <a:tr h="300427">
                <a:tc vMerge="1">
                  <a:txBody>
                    <a:bodyPr/>
                    <a:lstStyle/>
                    <a:p>
                      <a:endParaRPr kumimoji="1" lang="ja-JP" altLang="en-US"/>
                    </a:p>
                  </a:txBody>
                  <a:tcPr/>
                </a:tc>
                <a:tc gridSpan="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
                  <a:txBody>
                    <a:bodyPr/>
                    <a:lstStyle/>
                    <a:p>
                      <a:pPr algn="r" fontAlgn="ctr" hangingPunct="0"/>
                      <a:r>
                        <a:rPr kumimoji="1" lang="ja-JP" altLang="en-US" sz="1100" dirty="0"/>
                        <a:t>年　　　　月</a:t>
                      </a:r>
                    </a:p>
                  </a:txBody>
                  <a:tcPr anchor="ctr"/>
                </a:tc>
                <a:tc hMerge="1">
                  <a:txBody>
                    <a:bodyPr/>
                    <a:lstStyle/>
                    <a:p>
                      <a:endParaRPr kumimoji="1" lang="ja-JP" altLang="en-US"/>
                    </a:p>
                  </a:txBody>
                  <a:tcPr/>
                </a:tc>
                <a:extLst>
                  <a:ext uri="{0D108BD9-81ED-4DB2-BD59-A6C34878D82A}">
                    <a16:rowId xmlns:a16="http://schemas.microsoft.com/office/drawing/2014/main" val="2600062839"/>
                  </a:ext>
                </a:extLst>
              </a:tr>
              <a:tr h="1442197">
                <a:tc>
                  <a:txBody>
                    <a:bodyPr/>
                    <a:lstStyle/>
                    <a:p>
                      <a:pPr algn="ctr" fontAlgn="ctr" hangingPunct="0"/>
                      <a:r>
                        <a:rPr kumimoji="1" lang="ja-JP" altLang="en-US" sz="1200" spc="-150" dirty="0"/>
                        <a:t>ご相談内容</a:t>
                      </a:r>
                      <a:endParaRPr kumimoji="1" lang="en-US" altLang="ja-JP" sz="1200" spc="-150" dirty="0"/>
                    </a:p>
                    <a:p>
                      <a:pPr algn="ctr" fontAlgn="ctr" hangingPunct="0"/>
                      <a:r>
                        <a:rPr kumimoji="1" lang="ja-JP" altLang="en-US" sz="1050" spc="-150" dirty="0"/>
                        <a:t>（複数〇も可）</a:t>
                      </a:r>
                    </a:p>
                  </a:txBody>
                  <a:tcPr anchor="ctr"/>
                </a:tc>
                <a:tc gridSpan="7">
                  <a:txBody>
                    <a:bodyPr/>
                    <a:lstStyle/>
                    <a:p>
                      <a:pPr algn="l" fontAlgn="ctr" hangingPunct="0"/>
                      <a:r>
                        <a:rPr kumimoji="1" lang="ja-JP" altLang="en-US" sz="1200" b="1" u="sng" spc="300" dirty="0"/>
                        <a:t>相談内容</a:t>
                      </a:r>
                      <a:endParaRPr kumimoji="1" lang="en-US" altLang="ja-JP" sz="1200" b="1" u="sng" spc="300" dirty="0"/>
                    </a:p>
                    <a:p>
                      <a:pPr algn="l" fontAlgn="ctr" hangingPunct="0"/>
                      <a:r>
                        <a:rPr kumimoji="1" lang="ja-JP" altLang="en-US" sz="1200" b="1" dirty="0"/>
                        <a:t>□株について　□土地について　□資金について　□後継者について</a:t>
                      </a:r>
                      <a:endParaRPr kumimoji="1" lang="en-US" altLang="ja-JP" sz="1200" b="1" dirty="0"/>
                    </a:p>
                    <a:p>
                      <a:pPr algn="l" fontAlgn="ctr" hangingPunct="0"/>
                      <a:r>
                        <a:rPr kumimoji="1" lang="ja-JP" altLang="en-US" sz="1200" b="1" dirty="0"/>
                        <a:t>□その他</a:t>
                      </a:r>
                      <a:r>
                        <a:rPr kumimoji="1" lang="ja-JP" altLang="en-US" sz="1200" dirty="0"/>
                        <a:t>（　　　　　　　　　　　　　　　　　　　　　　　　　　　）</a:t>
                      </a:r>
                      <a:endParaRPr kumimoji="1" lang="en-US" altLang="ja-JP" sz="1200" dirty="0"/>
                    </a:p>
                    <a:p>
                      <a:pPr algn="l" fontAlgn="ctr" hangingPunct="0"/>
                      <a:r>
                        <a:rPr kumimoji="1" lang="ja-JP" altLang="en-US" sz="1200" b="1" u="sng" spc="300" dirty="0"/>
                        <a:t>承継パターン</a:t>
                      </a:r>
                      <a:endParaRPr kumimoji="1" lang="en-US" altLang="ja-JP" sz="1200" b="1" u="sng" spc="300" dirty="0"/>
                    </a:p>
                    <a:p>
                      <a:pPr algn="l" fontAlgn="ctr" hangingPunct="0"/>
                      <a:r>
                        <a:rPr kumimoji="1" lang="ja-JP" altLang="en-US" sz="1200" b="1" dirty="0"/>
                        <a:t>□親族承継　 □従業員承継　 □第三者承継（ </a:t>
                      </a:r>
                      <a:r>
                        <a:rPr kumimoji="1" lang="en-US" altLang="ja-JP" sz="1200" b="1" dirty="0"/>
                        <a:t>M&amp;A</a:t>
                      </a:r>
                      <a:r>
                        <a:rPr kumimoji="1" lang="ja-JP" altLang="en-US" sz="1200" b="1" dirty="0"/>
                        <a:t>：□売り・□買い ）</a:t>
                      </a:r>
                      <a:endParaRPr kumimoji="1" lang="en-US" altLang="ja-JP" sz="1200" b="1" dirty="0"/>
                    </a:p>
                    <a:p>
                      <a:pPr algn="l" fontAlgn="ctr" hangingPunct="0"/>
                      <a:r>
                        <a:rPr kumimoji="1" lang="ja-JP" altLang="en-US" sz="1200" b="1" dirty="0"/>
                        <a:t>□その他</a:t>
                      </a:r>
                      <a:r>
                        <a:rPr kumimoji="1" lang="ja-JP" altLang="en-US" sz="1200" dirty="0"/>
                        <a:t>（　　　　　　　　　　　　　　　）</a:t>
                      </a:r>
                      <a:endParaRPr kumimoji="1" lang="en-US" altLang="ja-JP" sz="12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42420898"/>
                  </a:ext>
                </a:extLst>
              </a:tr>
              <a:tr h="288439">
                <a:tc>
                  <a:txBody>
                    <a:bodyPr/>
                    <a:lstStyle/>
                    <a:p>
                      <a:pPr algn="ctr" fontAlgn="ctr" hangingPunct="0"/>
                      <a:r>
                        <a:rPr kumimoji="1" lang="ja-JP" altLang="en-US" sz="1200" spc="-150" dirty="0"/>
                        <a:t>相談希望日時</a:t>
                      </a:r>
                      <a:endParaRPr kumimoji="1" lang="en-US" altLang="ja-JP" sz="1200" spc="-150" dirty="0"/>
                    </a:p>
                  </a:txBody>
                  <a:tcPr anchor="ctr"/>
                </a:tc>
                <a:tc gridSpan="6">
                  <a:txBody>
                    <a:bodyPr/>
                    <a:lstStyle/>
                    <a:p>
                      <a:pPr algn="r" fontAlgn="ctr" hangingPunct="0"/>
                      <a:r>
                        <a:rPr kumimoji="1" lang="ja-JP" altLang="en-US" sz="1200" dirty="0"/>
                        <a:t>年　  　月　　日（水）</a:t>
                      </a:r>
                      <a:endParaRPr kumimoji="1" lang="en-US" altLang="ja-JP" sz="12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hangingPunct="0"/>
                      <a:r>
                        <a:rPr kumimoji="1" lang="ja-JP" altLang="en-US" sz="1100" dirty="0"/>
                        <a:t>当日の参加人数</a:t>
                      </a:r>
                      <a:endParaRPr kumimoji="1" lang="en-US" altLang="ja-JP" sz="1100" dirty="0"/>
                    </a:p>
                  </a:txBody>
                  <a:tcPr anchor="ctr"/>
                </a:tc>
                <a:tc>
                  <a:txBody>
                    <a:bodyPr/>
                    <a:lstStyle/>
                    <a:p>
                      <a:r>
                        <a:rPr kumimoji="1" lang="ja-JP" altLang="en-US" sz="1100" dirty="0"/>
                        <a:t>当日の参加人数</a:t>
                      </a:r>
                      <a:endParaRPr kumimoji="1" lang="ja-JP" altLang="en-US" dirty="0"/>
                    </a:p>
                  </a:txBody>
                  <a:tcPr anchor="ctr"/>
                </a:tc>
                <a:extLst>
                  <a:ext uri="{0D108BD9-81ED-4DB2-BD59-A6C34878D82A}">
                    <a16:rowId xmlns:a16="http://schemas.microsoft.com/office/drawing/2014/main" val="3604828369"/>
                  </a:ext>
                </a:extLst>
              </a:tr>
              <a:tr h="432659">
                <a:tc>
                  <a:txBody>
                    <a:bodyPr/>
                    <a:lstStyle/>
                    <a:p>
                      <a:pPr algn="ctr"/>
                      <a:r>
                        <a:rPr kumimoji="1" lang="ja-JP" altLang="en-US" sz="1200" dirty="0"/>
                        <a:t>相談時間帯</a:t>
                      </a:r>
                      <a:endParaRPr kumimoji="1" lang="en-US" altLang="ja-JP" sz="1200" dirty="0"/>
                    </a:p>
                    <a:p>
                      <a:pPr algn="ctr"/>
                      <a:r>
                        <a:rPr kumimoji="1" lang="ja-JP" altLang="en-US" sz="900" dirty="0"/>
                        <a:t>（いずれかに〇）</a:t>
                      </a:r>
                    </a:p>
                  </a:txBody>
                  <a:tcPr anchor="ctr"/>
                </a:tc>
                <a:tc>
                  <a:txBody>
                    <a:bodyPr/>
                    <a:lstStyle/>
                    <a:p>
                      <a:pPr algn="ctr" fontAlgn="ctr" hangingPunct="0"/>
                      <a:r>
                        <a:rPr kumimoji="1" lang="ja-JP" altLang="en-US" sz="1600" dirty="0">
                          <a:solidFill>
                            <a:schemeClr val="bg1">
                              <a:lumMod val="75000"/>
                            </a:schemeClr>
                          </a:solidFill>
                        </a:rPr>
                        <a:t>◌</a:t>
                      </a:r>
                      <a:endParaRPr kumimoji="1" lang="en-US" altLang="ja-JP" sz="1600" dirty="0">
                        <a:solidFill>
                          <a:schemeClr val="bg1">
                            <a:lumMod val="75000"/>
                          </a:schemeClr>
                        </a:solidFill>
                      </a:endParaRPr>
                    </a:p>
                  </a:txBody>
                  <a:tcPr anchor="ctr"/>
                </a:tc>
                <a:tc>
                  <a:txBody>
                    <a:bodyPr/>
                    <a:lstStyle/>
                    <a:p>
                      <a:pPr algn="ctr" fontAlgn="ctr" hangingPunct="0"/>
                      <a:r>
                        <a:rPr kumimoji="1" lang="en-US" altLang="ja-JP" sz="1200" dirty="0">
                          <a:latin typeface="+mn-ea"/>
                          <a:ea typeface="+mn-ea"/>
                        </a:rPr>
                        <a:t>10:00</a:t>
                      </a:r>
                      <a:r>
                        <a:rPr kumimoji="1" lang="ja-JP" altLang="en-US" sz="1200" dirty="0">
                          <a:latin typeface="+mn-ea"/>
                          <a:ea typeface="+mn-ea"/>
                        </a:rPr>
                        <a:t>～</a:t>
                      </a:r>
                      <a:r>
                        <a:rPr kumimoji="1" lang="en-US" altLang="ja-JP" sz="1200">
                          <a:latin typeface="+mn-ea"/>
                          <a:ea typeface="+mn-ea"/>
                        </a:rPr>
                        <a:t>11:00</a:t>
                      </a:r>
                      <a:endParaRPr kumimoji="1" lang="en-US" altLang="ja-JP" sz="1200" dirty="0">
                        <a:latin typeface="+mn-ea"/>
                        <a:ea typeface="+mn-ea"/>
                      </a:endParaRPr>
                    </a:p>
                  </a:txBody>
                  <a:tcPr anchor="ctr"/>
                </a:tc>
                <a:tc>
                  <a:txBody>
                    <a:bodyPr/>
                    <a:lstStyle/>
                    <a:p>
                      <a:pPr algn="ctr" fontAlgn="ctr" hangingPunct="0"/>
                      <a:r>
                        <a:rPr kumimoji="1" lang="ja-JP" altLang="en-US" sz="1600" dirty="0">
                          <a:solidFill>
                            <a:schemeClr val="bg1">
                              <a:lumMod val="75000"/>
                            </a:schemeClr>
                          </a:solidFill>
                          <a:latin typeface="Franklin Gothic Medium" panose="020B0603020102020204" pitchFamily="34" charset="0"/>
                        </a:rPr>
                        <a:t>◌</a:t>
                      </a:r>
                      <a:endParaRPr kumimoji="1" lang="en-US" altLang="ja-JP" sz="1600" dirty="0">
                        <a:solidFill>
                          <a:schemeClr val="bg1">
                            <a:lumMod val="75000"/>
                          </a:schemeClr>
                        </a:solidFill>
                        <a:latin typeface="Franklin Gothic Medium" panose="020B0603020102020204" pitchFamily="34" charset="0"/>
                      </a:endParaRPr>
                    </a:p>
                  </a:txBody>
                  <a:tcPr anchor="ctr"/>
                </a:tc>
                <a:tc gridSpan="3">
                  <a:txBody>
                    <a:bodyPr/>
                    <a:lstStyle/>
                    <a:p>
                      <a:pPr algn="ctr"/>
                      <a:r>
                        <a:rPr kumimoji="1" lang="en-US" altLang="ja-JP" sz="1200" dirty="0">
                          <a:latin typeface="+mn-ea"/>
                          <a:ea typeface="+mn-ea"/>
                        </a:rPr>
                        <a:t>11:30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30</a:t>
                      </a:r>
                      <a:endParaRPr kumimoji="1" lang="ja-JP" altLang="en-US" sz="1200" dirty="0">
                        <a:latin typeface="+mn-ea"/>
                        <a:ea typeface="+mn-ea"/>
                      </a:endParaRPr>
                    </a:p>
                  </a:txBody>
                  <a:tcPr anchor="ctr"/>
                </a:tc>
                <a:tc hMerge="1">
                  <a:txBody>
                    <a:bodyPr/>
                    <a:lstStyle/>
                    <a:p>
                      <a:endParaRPr kumimoji="1" lang="ja-JP" altLang="en-US"/>
                    </a:p>
                  </a:txBody>
                  <a:tcPr/>
                </a:tc>
                <a:tc hMerge="1">
                  <a:txBody>
                    <a:bodyPr/>
                    <a:lstStyle/>
                    <a:p>
                      <a:pPr algn="r" fontAlgn="ctr" hangingPunct="0"/>
                      <a:r>
                        <a:rPr kumimoji="1" lang="ja-JP" altLang="en-US" sz="1200" dirty="0"/>
                        <a:t>人</a:t>
                      </a:r>
                      <a:endParaRPr kumimoji="1" lang="en-US" altLang="ja-JP" sz="1200" dirty="0"/>
                    </a:p>
                  </a:txBody>
                  <a:tcPr anchor="ctr"/>
                </a:tc>
                <a:tc>
                  <a:txBody>
                    <a:bodyPr/>
                    <a:lstStyle/>
                    <a:p>
                      <a:pPr algn="r"/>
                      <a:r>
                        <a:rPr kumimoji="1" lang="ja-JP" altLang="en-US" sz="1200" dirty="0"/>
                        <a:t>人</a:t>
                      </a:r>
                      <a:endParaRPr kumimoji="1" lang="ja-JP" altLang="en-US" dirty="0"/>
                    </a:p>
                  </a:txBody>
                  <a:tcPr anchor="ctr"/>
                </a:tc>
                <a:extLst>
                  <a:ext uri="{0D108BD9-81ED-4DB2-BD59-A6C34878D82A}">
                    <a16:rowId xmlns:a16="http://schemas.microsoft.com/office/drawing/2014/main" val="2599406514"/>
                  </a:ext>
                </a:extLst>
              </a:tr>
              <a:tr h="384586">
                <a:tc>
                  <a:txBody>
                    <a:bodyPr/>
                    <a:lstStyle/>
                    <a:p>
                      <a:pPr algn="ctr"/>
                      <a:r>
                        <a:rPr kumimoji="1" lang="ja-JP" altLang="en-US" sz="1050" dirty="0"/>
                        <a:t>この相談会を</a:t>
                      </a:r>
                      <a:endParaRPr kumimoji="1" lang="en-US" altLang="ja-JP" sz="1050" dirty="0"/>
                    </a:p>
                    <a:p>
                      <a:pPr algn="ctr"/>
                      <a:r>
                        <a:rPr kumimoji="1" lang="ja-JP" altLang="en-US" sz="1050" dirty="0"/>
                        <a:t>知ったきっかけ</a:t>
                      </a:r>
                    </a:p>
                  </a:txBody>
                  <a:tcPr anchor="ctr"/>
                </a:tc>
                <a:tc gridSpan="7">
                  <a:txBody>
                    <a:bodyPr/>
                    <a:lstStyle/>
                    <a:p>
                      <a:pPr algn="l" fontAlgn="ctr" hangingPunct="0"/>
                      <a:r>
                        <a:rPr kumimoji="1" lang="ja-JP" altLang="en-US" sz="1200" spc="300" dirty="0"/>
                        <a:t>□支援機関からの紹介（誰から　       　   　　　　　）　</a:t>
                      </a:r>
                      <a:endParaRPr kumimoji="1" lang="en-US" altLang="ja-JP" sz="1200" spc="300" dirty="0"/>
                    </a:p>
                    <a:p>
                      <a:pPr algn="l" fontAlgn="ctr" hangingPunct="0"/>
                      <a:r>
                        <a:rPr kumimoji="1" lang="ja-JP" altLang="en-US" sz="1200" spc="300" dirty="0"/>
                        <a:t>□豊橋市ＨＰ　□その他（　　　　　　　　　　　　　）</a:t>
                      </a:r>
                      <a:endParaRPr kumimoji="1" lang="en-US" altLang="ja-JP" sz="1200" spc="300" dirty="0"/>
                    </a:p>
                  </a:txBody>
                  <a:tcPr anchor="ctr"/>
                </a:tc>
                <a:tc hMerge="1">
                  <a:txBody>
                    <a:bodyPr/>
                    <a:lstStyle/>
                    <a:p>
                      <a:pPr algn="l" fontAlgn="ctr" hangingPunct="0"/>
                      <a:endParaRPr kumimoji="1" lang="en-US" altLang="ja-JP" sz="1200" dirty="0"/>
                    </a:p>
                  </a:txBody>
                  <a:tcPr anchor="ctr"/>
                </a:tc>
                <a:tc hMerge="1">
                  <a:txBody>
                    <a:bodyPr/>
                    <a:lstStyle/>
                    <a:p>
                      <a:pPr algn="r" fontAlgn="ctr" hangingPunct="0"/>
                      <a:endParaRPr kumimoji="1" lang="en-US" altLang="ja-JP" sz="1200" dirty="0"/>
                    </a:p>
                  </a:txBody>
                  <a:tcPr anchor="ctr"/>
                </a:tc>
                <a:tc hMerge="1">
                  <a:txBody>
                    <a:bodyPr/>
                    <a:lstStyle/>
                    <a:p>
                      <a:endParaRPr kumimoji="1" lang="ja-JP" altLang="en-US" dirty="0"/>
                    </a:p>
                  </a:txBody>
                  <a:tcPr anchor="ctr"/>
                </a:tc>
                <a:tc hMerge="1">
                  <a:txBody>
                    <a:bodyPr/>
                    <a:lstStyle/>
                    <a:p>
                      <a:endParaRPr kumimoji="1" lang="ja-JP" altLang="en-US"/>
                    </a:p>
                  </a:txBody>
                  <a:tcPr/>
                </a:tc>
                <a:tc hMerge="1">
                  <a:txBody>
                    <a:bodyPr/>
                    <a:lstStyle/>
                    <a:p>
                      <a:pPr algn="r" fontAlgn="ctr" hangingPunct="0"/>
                      <a:endParaRPr kumimoji="1" lang="en-US" altLang="ja-JP" sz="1200" dirty="0"/>
                    </a:p>
                  </a:txBody>
                  <a:tcPr anchor="ctr"/>
                </a:tc>
                <a:tc hMerge="1">
                  <a:txBody>
                    <a:bodyPr/>
                    <a:lstStyle/>
                    <a:p>
                      <a:endParaRPr kumimoji="1" lang="ja-JP" altLang="en-US"/>
                    </a:p>
                  </a:txBody>
                  <a:tcPr/>
                </a:tc>
                <a:extLst>
                  <a:ext uri="{0D108BD9-81ED-4DB2-BD59-A6C34878D82A}">
                    <a16:rowId xmlns:a16="http://schemas.microsoft.com/office/drawing/2014/main" val="967200661"/>
                  </a:ext>
                </a:extLst>
              </a:tr>
            </a:tbl>
          </a:graphicData>
        </a:graphic>
      </p:graphicFrame>
      <p:sp>
        <p:nvSpPr>
          <p:cNvPr id="10" name="テキスト ボックス 9"/>
          <p:cNvSpPr txBox="1"/>
          <p:nvPr/>
        </p:nvSpPr>
        <p:spPr>
          <a:xfrm>
            <a:off x="3924099" y="98629"/>
            <a:ext cx="2759505" cy="738664"/>
          </a:xfrm>
          <a:prstGeom prst="rect">
            <a:avLst/>
          </a:prstGeom>
          <a:noFill/>
        </p:spPr>
        <p:txBody>
          <a:bodyPr wrap="square" rtlCol="0">
            <a:spAutoFit/>
          </a:bodyPr>
          <a:lstStyle/>
          <a:p>
            <a:pPr algn="dist"/>
            <a:r>
              <a:rPr kumimoji="1" lang="ja-JP" altLang="en-US" sz="1400" u="sng" spc="-150" dirty="0"/>
              <a:t>相談希望日の</a:t>
            </a:r>
            <a:r>
              <a:rPr kumimoji="1" lang="ja-JP" altLang="en-US" sz="1400" b="1" u="sng" spc="-150" dirty="0"/>
              <a:t>１週間前</a:t>
            </a:r>
            <a:r>
              <a:rPr kumimoji="1" lang="ja-JP" altLang="en-US" sz="1400" u="sng" spc="-150" dirty="0"/>
              <a:t>まで</a:t>
            </a:r>
            <a:r>
              <a:rPr kumimoji="1" lang="ja-JP" altLang="en-US" sz="1400" spc="-150" dirty="0"/>
              <a:t>に、</a:t>
            </a:r>
            <a:endParaRPr kumimoji="1" lang="en-US" altLang="ja-JP" sz="1400" spc="-150" dirty="0"/>
          </a:p>
          <a:p>
            <a:pPr algn="dist"/>
            <a:r>
              <a:rPr kumimoji="1" lang="ja-JP" altLang="en-US" sz="1400" spc="-150" dirty="0"/>
              <a:t>以下の欄にご記入の上、</a:t>
            </a:r>
            <a:r>
              <a:rPr kumimoji="1" lang="en-US" altLang="ja-JP" sz="1400" spc="-150" dirty="0"/>
              <a:t>FAX</a:t>
            </a:r>
            <a:r>
              <a:rPr kumimoji="1" lang="ja-JP" altLang="en-US" sz="1400" spc="-150" dirty="0"/>
              <a:t>または</a:t>
            </a:r>
            <a:endParaRPr kumimoji="1" lang="en-US" altLang="ja-JP" sz="1400" spc="-150" dirty="0"/>
          </a:p>
          <a:p>
            <a:pPr algn="dist"/>
            <a:r>
              <a:rPr kumimoji="1" lang="en-US" altLang="ja-JP" sz="1400" spc="-150" dirty="0"/>
              <a:t>E</a:t>
            </a:r>
            <a:r>
              <a:rPr kumimoji="1" lang="ja-JP" altLang="en-US" sz="1400" spc="-150" dirty="0"/>
              <a:t>メールで送付してください。</a:t>
            </a:r>
          </a:p>
        </p:txBody>
      </p:sp>
      <p:sp>
        <p:nvSpPr>
          <p:cNvPr id="11" name="テキスト ボックス 10"/>
          <p:cNvSpPr txBox="1"/>
          <p:nvPr/>
        </p:nvSpPr>
        <p:spPr>
          <a:xfrm>
            <a:off x="1115801" y="2009255"/>
            <a:ext cx="4423475" cy="584775"/>
          </a:xfrm>
          <a:prstGeom prst="rect">
            <a:avLst/>
          </a:prstGeom>
          <a:noFill/>
        </p:spPr>
        <p:txBody>
          <a:bodyPr wrap="square" rtlCol="0">
            <a:spAutoFit/>
          </a:bodyPr>
          <a:lstStyle/>
          <a:p>
            <a:pPr algn="ctr"/>
            <a:r>
              <a:rPr kumimoji="1" lang="en-US" altLang="ja-JP" sz="3200" b="1" dirty="0">
                <a:solidFill>
                  <a:srgbClr val="FFFF00"/>
                </a:solidFill>
                <a:latin typeface="Arial Black" panose="020B0A04020102020204" pitchFamily="34" charset="0"/>
              </a:rPr>
              <a:t>FAX</a:t>
            </a:r>
            <a:r>
              <a:rPr kumimoji="1" lang="ja-JP" altLang="en-US" sz="3200" b="1" dirty="0">
                <a:solidFill>
                  <a:srgbClr val="FFFF00"/>
                </a:solidFill>
                <a:latin typeface="Arial Black" panose="020B0A04020102020204" pitchFamily="34" charset="0"/>
              </a:rPr>
              <a:t> </a:t>
            </a:r>
            <a:r>
              <a:rPr kumimoji="1" lang="en-US" altLang="ja-JP" sz="3200" b="1" dirty="0">
                <a:solidFill>
                  <a:srgbClr val="FFFF00"/>
                </a:solidFill>
                <a:latin typeface="Arial Black" panose="020B0A04020102020204" pitchFamily="34" charset="0"/>
              </a:rPr>
              <a:t>0532-55-9090</a:t>
            </a:r>
            <a:r>
              <a:rPr kumimoji="1" lang="ja-JP" altLang="en-US" sz="3200" b="1" dirty="0">
                <a:solidFill>
                  <a:schemeClr val="bg1"/>
                </a:solidFill>
                <a:latin typeface="Arial Black" panose="020B0A04020102020204" pitchFamily="34" charset="0"/>
              </a:rPr>
              <a:t>　　</a:t>
            </a:r>
          </a:p>
        </p:txBody>
      </p:sp>
      <p:sp>
        <p:nvSpPr>
          <p:cNvPr id="13" name="テキスト ボックス 12"/>
          <p:cNvSpPr txBox="1"/>
          <p:nvPr/>
        </p:nvSpPr>
        <p:spPr>
          <a:xfrm>
            <a:off x="1257768" y="2413488"/>
            <a:ext cx="4304767" cy="400110"/>
          </a:xfrm>
          <a:prstGeom prst="rect">
            <a:avLst/>
          </a:prstGeom>
          <a:noFill/>
        </p:spPr>
        <p:txBody>
          <a:bodyPr wrap="square" rtlCol="0">
            <a:spAutoFit/>
          </a:bodyPr>
          <a:lstStyle/>
          <a:p>
            <a:pPr algn="ctr"/>
            <a:r>
              <a:rPr kumimoji="1" lang="ja-JP" altLang="en-US" sz="1600" spc="-150" dirty="0">
                <a:solidFill>
                  <a:schemeClr val="bg1"/>
                </a:solidFill>
                <a:latin typeface="Arial Rounded MT Bold" panose="020F0704030504030204" pitchFamily="34" charset="0"/>
              </a:rPr>
              <a:t>📧：</a:t>
            </a:r>
            <a:r>
              <a:rPr kumimoji="1" lang="en-US" altLang="ja-JP" sz="1600" dirty="0">
                <a:solidFill>
                  <a:schemeClr val="bg1"/>
                </a:solidFill>
                <a:latin typeface="Arial Rounded MT Bold" panose="020F0704030504030204" pitchFamily="34" charset="0"/>
              </a:rPr>
              <a:t>shoko-shinsei@city.toyohashi.lg.jp</a:t>
            </a:r>
            <a:r>
              <a:rPr kumimoji="1" lang="ja-JP" altLang="en-US" sz="1600" spc="-150" dirty="0">
                <a:solidFill>
                  <a:schemeClr val="bg1"/>
                </a:solidFill>
                <a:latin typeface="Arial Rounded MT Bold" panose="020F0704030504030204" pitchFamily="34" charset="0"/>
              </a:rPr>
              <a:t>　</a:t>
            </a:r>
            <a:r>
              <a:rPr kumimoji="1" lang="ja-JP" altLang="en-US" sz="2000" dirty="0">
                <a:solidFill>
                  <a:schemeClr val="bg1"/>
                </a:solidFill>
                <a:latin typeface="Arial Rounded MT Bold" panose="020F0704030504030204" pitchFamily="34" charset="0"/>
              </a:rPr>
              <a:t>　</a:t>
            </a:r>
          </a:p>
        </p:txBody>
      </p:sp>
      <p:sp>
        <p:nvSpPr>
          <p:cNvPr id="14" name="テキスト ボックス 13"/>
          <p:cNvSpPr txBox="1"/>
          <p:nvPr/>
        </p:nvSpPr>
        <p:spPr>
          <a:xfrm>
            <a:off x="218495" y="9535618"/>
            <a:ext cx="6417974" cy="338554"/>
          </a:xfrm>
          <a:prstGeom prst="rect">
            <a:avLst/>
          </a:prstGeom>
          <a:noFill/>
        </p:spPr>
        <p:txBody>
          <a:bodyPr wrap="square" rtlCol="0">
            <a:spAutoFit/>
          </a:bodyPr>
          <a:lstStyle/>
          <a:p>
            <a:r>
              <a:rPr kumimoji="1" lang="en-US" altLang="ja-JP" sz="800" dirty="0"/>
              <a:t>※</a:t>
            </a:r>
            <a:r>
              <a:rPr kumimoji="1" lang="ja-JP" altLang="en-US" sz="800" dirty="0"/>
              <a:t>ご記入いただきましたお客様の情報は、豊橋市商工業振興課及び愛知県事業承継・引継ぎ支援センターが、本相談会の実施・運営及び、アンケート実施等による調査研究及び参考情報の提供の範囲のみ利用させていただきます。</a:t>
            </a:r>
            <a:endParaRPr kumimoji="1" lang="en-US" altLang="ja-JP" sz="800" dirty="0"/>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450" y="1199071"/>
            <a:ext cx="658140" cy="658140"/>
          </a:xfrm>
          <a:prstGeom prst="rect">
            <a:avLst/>
          </a:prstGeom>
        </p:spPr>
      </p:pic>
      <p:sp>
        <p:nvSpPr>
          <p:cNvPr id="16" name="テキスト ボックス 15"/>
          <p:cNvSpPr txBox="1"/>
          <p:nvPr/>
        </p:nvSpPr>
        <p:spPr>
          <a:xfrm>
            <a:off x="4595482" y="1352823"/>
            <a:ext cx="1273911" cy="338554"/>
          </a:xfrm>
          <a:prstGeom prst="rect">
            <a:avLst/>
          </a:prstGeom>
          <a:noFill/>
        </p:spPr>
        <p:txBody>
          <a:bodyPr wrap="square" rtlCol="0">
            <a:spAutoFit/>
          </a:bodyPr>
          <a:lstStyle/>
          <a:p>
            <a:r>
              <a:rPr kumimoji="1" lang="ja-JP" altLang="en-US" sz="800" dirty="0"/>
              <a:t>予約状況はこちらから</a:t>
            </a:r>
            <a:endParaRPr kumimoji="1" lang="en-US" altLang="ja-JP" sz="800" dirty="0"/>
          </a:p>
          <a:p>
            <a:r>
              <a:rPr kumimoji="1" lang="ja-JP" altLang="en-US" sz="800" dirty="0"/>
              <a:t>ご確認できます</a:t>
            </a:r>
          </a:p>
        </p:txBody>
      </p:sp>
      <p:sp>
        <p:nvSpPr>
          <p:cNvPr id="2" name="ホームベース 1"/>
          <p:cNvSpPr/>
          <p:nvPr/>
        </p:nvSpPr>
        <p:spPr>
          <a:xfrm>
            <a:off x="5769274" y="1265762"/>
            <a:ext cx="182176" cy="512675"/>
          </a:xfrm>
          <a:prstGeom prst="homePlat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272664" y="151147"/>
            <a:ext cx="3355144" cy="584775"/>
          </a:xfrm>
          <a:prstGeom prst="rect">
            <a:avLst/>
          </a:prstGeom>
          <a:noFill/>
        </p:spPr>
        <p:txBody>
          <a:bodyPr wrap="square" rtlCol="0">
            <a:spAutoFit/>
          </a:bodyPr>
          <a:lstStyle/>
          <a:p>
            <a:r>
              <a:rPr kumimoji="1" lang="ja-JP" altLang="en-US" sz="3200" b="1" dirty="0">
                <a:ln>
                  <a:solidFill>
                    <a:srgbClr val="AFFFFF"/>
                  </a:solidFill>
                </a:ln>
                <a:solidFill>
                  <a:srgbClr val="AFFFFF"/>
                </a:solidFill>
              </a:rPr>
              <a:t>事業承継</a:t>
            </a:r>
            <a:endParaRPr kumimoji="1" lang="en-US" altLang="ja-JP" sz="3200" b="1" dirty="0">
              <a:ln>
                <a:solidFill>
                  <a:srgbClr val="AFFFFF"/>
                </a:solidFill>
              </a:ln>
              <a:solidFill>
                <a:srgbClr val="AFFFFF"/>
              </a:solidFill>
            </a:endParaRPr>
          </a:p>
        </p:txBody>
      </p:sp>
      <p:sp>
        <p:nvSpPr>
          <p:cNvPr id="19" name="テキスト ボックス 18"/>
          <p:cNvSpPr txBox="1"/>
          <p:nvPr/>
        </p:nvSpPr>
        <p:spPr>
          <a:xfrm>
            <a:off x="265630" y="1209460"/>
            <a:ext cx="3355144" cy="707886"/>
          </a:xfrm>
          <a:prstGeom prst="rect">
            <a:avLst/>
          </a:prstGeom>
          <a:noFill/>
        </p:spPr>
        <p:txBody>
          <a:bodyPr wrap="square" rtlCol="0">
            <a:spAutoFit/>
          </a:bodyPr>
          <a:lstStyle/>
          <a:p>
            <a:r>
              <a:rPr kumimoji="1" lang="ja-JP" altLang="en-US" sz="4000" b="1" dirty="0">
                <a:solidFill>
                  <a:schemeClr val="bg1"/>
                </a:solidFill>
              </a:rPr>
              <a:t>申込書</a:t>
            </a:r>
          </a:p>
        </p:txBody>
      </p:sp>
    </p:spTree>
    <p:extLst>
      <p:ext uri="{BB962C8B-B14F-4D97-AF65-F5344CB8AC3E}">
        <p14:creationId xmlns:p14="http://schemas.microsoft.com/office/powerpoint/2010/main" val="603254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426</Words>
  <Application>Microsoft Office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游ゴシック Light</vt:lpstr>
      <vt:lpstr>游ゴシック Medium</vt:lpstr>
      <vt:lpstr>Arial</vt:lpstr>
      <vt:lpstr>Arial Black</vt:lpstr>
      <vt:lpstr>Arial Rounded MT Bold</vt:lpstr>
      <vt:lpstr>Calibri</vt:lpstr>
      <vt:lpstr>Calibri Light</vt:lpstr>
      <vt:lpstr>Franklin Gothic Medium</vt:lpstr>
      <vt:lpstr>MV Boli</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kani riyoko</dc:creator>
  <cp:lastModifiedBy>菅沼　令奈</cp:lastModifiedBy>
  <cp:revision>60</cp:revision>
  <cp:lastPrinted>2025-03-27T23:41:25Z</cp:lastPrinted>
  <dcterms:created xsi:type="dcterms:W3CDTF">2025-03-24T02:47:28Z</dcterms:created>
  <dcterms:modified xsi:type="dcterms:W3CDTF">2026-03-11T08:04:55Z</dcterms:modified>
</cp:coreProperties>
</file>