
<file path=[Content_Types].xml><?xml version="1.0" encoding="utf-8"?>
<Types xmlns="http://schemas.openxmlformats.org/package/2006/content-types">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8" d="100"/>
          <a:sy n="78" d="100"/>
        </p:scale>
        <p:origin x="87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D7F579E2-A7A7-4413-9B2A-8DB2A1ABA5C4}" type="datetimeFigureOut">
              <a:rPr kumimoji="1" lang="ja-JP" altLang="en-US" smtClean="0"/>
              <a:t>2026/1/20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9A6CCE-FF1F-47DC-B979-F4AAB0B57B57}" type="slidenum">
              <a:rPr kumimoji="1" lang="ja-JP" altLang="en-US" smtClean="0"/>
              <a:t>‹#›</a:t>
            </a:fld>
            <a:endParaRPr kumimoji="1" lang="ja-JP" altLang="en-US"/>
          </a:p>
        </p:txBody>
      </p:sp>
    </p:spTree>
    <p:extLst>
      <p:ext uri="{BB962C8B-B14F-4D97-AF65-F5344CB8AC3E}">
        <p14:creationId xmlns:p14="http://schemas.microsoft.com/office/powerpoint/2010/main" val="40522489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7F579E2-A7A7-4413-9B2A-8DB2A1ABA5C4}" type="datetimeFigureOut">
              <a:rPr kumimoji="1" lang="ja-JP" altLang="en-US" smtClean="0"/>
              <a:t>2026/1/20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9A6CCE-FF1F-47DC-B979-F4AAB0B57B57}" type="slidenum">
              <a:rPr kumimoji="1" lang="ja-JP" altLang="en-US" smtClean="0"/>
              <a:t>‹#›</a:t>
            </a:fld>
            <a:endParaRPr kumimoji="1" lang="ja-JP" altLang="en-US"/>
          </a:p>
        </p:txBody>
      </p:sp>
    </p:spTree>
    <p:extLst>
      <p:ext uri="{BB962C8B-B14F-4D97-AF65-F5344CB8AC3E}">
        <p14:creationId xmlns:p14="http://schemas.microsoft.com/office/powerpoint/2010/main" val="14408945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7F579E2-A7A7-4413-9B2A-8DB2A1ABA5C4}" type="datetimeFigureOut">
              <a:rPr kumimoji="1" lang="ja-JP" altLang="en-US" smtClean="0"/>
              <a:t>2026/1/20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9A6CCE-FF1F-47DC-B979-F4AAB0B57B57}" type="slidenum">
              <a:rPr kumimoji="1" lang="ja-JP" altLang="en-US" smtClean="0"/>
              <a:t>‹#›</a:t>
            </a:fld>
            <a:endParaRPr kumimoji="1" lang="ja-JP" altLang="en-US"/>
          </a:p>
        </p:txBody>
      </p:sp>
    </p:spTree>
    <p:extLst>
      <p:ext uri="{BB962C8B-B14F-4D97-AF65-F5344CB8AC3E}">
        <p14:creationId xmlns:p14="http://schemas.microsoft.com/office/powerpoint/2010/main" val="1014580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7F579E2-A7A7-4413-9B2A-8DB2A1ABA5C4}" type="datetimeFigureOut">
              <a:rPr kumimoji="1" lang="ja-JP" altLang="en-US" smtClean="0"/>
              <a:t>2026/1/20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9A6CCE-FF1F-47DC-B979-F4AAB0B57B57}" type="slidenum">
              <a:rPr kumimoji="1" lang="ja-JP" altLang="en-US" smtClean="0"/>
              <a:t>‹#›</a:t>
            </a:fld>
            <a:endParaRPr kumimoji="1" lang="ja-JP" altLang="en-US"/>
          </a:p>
        </p:txBody>
      </p:sp>
    </p:spTree>
    <p:extLst>
      <p:ext uri="{BB962C8B-B14F-4D97-AF65-F5344CB8AC3E}">
        <p14:creationId xmlns:p14="http://schemas.microsoft.com/office/powerpoint/2010/main" val="4095620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D7F579E2-A7A7-4413-9B2A-8DB2A1ABA5C4}" type="datetimeFigureOut">
              <a:rPr kumimoji="1" lang="ja-JP" altLang="en-US" smtClean="0"/>
              <a:t>2026/1/20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9A6CCE-FF1F-47DC-B979-F4AAB0B57B57}" type="slidenum">
              <a:rPr kumimoji="1" lang="ja-JP" altLang="en-US" smtClean="0"/>
              <a:t>‹#›</a:t>
            </a:fld>
            <a:endParaRPr kumimoji="1" lang="ja-JP" altLang="en-US"/>
          </a:p>
        </p:txBody>
      </p:sp>
    </p:spTree>
    <p:extLst>
      <p:ext uri="{BB962C8B-B14F-4D97-AF65-F5344CB8AC3E}">
        <p14:creationId xmlns:p14="http://schemas.microsoft.com/office/powerpoint/2010/main" val="4186297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D7F579E2-A7A7-4413-9B2A-8DB2A1ABA5C4}" type="datetimeFigureOut">
              <a:rPr kumimoji="1" lang="ja-JP" altLang="en-US" smtClean="0"/>
              <a:t>2026/1/20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9A6CCE-FF1F-47DC-B979-F4AAB0B57B57}" type="slidenum">
              <a:rPr kumimoji="1" lang="ja-JP" altLang="en-US" smtClean="0"/>
              <a:t>‹#›</a:t>
            </a:fld>
            <a:endParaRPr kumimoji="1" lang="ja-JP" altLang="en-US"/>
          </a:p>
        </p:txBody>
      </p:sp>
    </p:spTree>
    <p:extLst>
      <p:ext uri="{BB962C8B-B14F-4D97-AF65-F5344CB8AC3E}">
        <p14:creationId xmlns:p14="http://schemas.microsoft.com/office/powerpoint/2010/main" val="2318822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D7F579E2-A7A7-4413-9B2A-8DB2A1ABA5C4}" type="datetimeFigureOut">
              <a:rPr kumimoji="1" lang="ja-JP" altLang="en-US" smtClean="0"/>
              <a:t>2026/1/20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E9A6CCE-FF1F-47DC-B979-F4AAB0B57B57}" type="slidenum">
              <a:rPr kumimoji="1" lang="ja-JP" altLang="en-US" smtClean="0"/>
              <a:t>‹#›</a:t>
            </a:fld>
            <a:endParaRPr kumimoji="1" lang="ja-JP" altLang="en-US"/>
          </a:p>
        </p:txBody>
      </p:sp>
    </p:spTree>
    <p:extLst>
      <p:ext uri="{BB962C8B-B14F-4D97-AF65-F5344CB8AC3E}">
        <p14:creationId xmlns:p14="http://schemas.microsoft.com/office/powerpoint/2010/main" val="25501303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D7F579E2-A7A7-4413-9B2A-8DB2A1ABA5C4}" type="datetimeFigureOut">
              <a:rPr kumimoji="1" lang="ja-JP" altLang="en-US" smtClean="0"/>
              <a:t>2026/1/20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E9A6CCE-FF1F-47DC-B979-F4AAB0B57B57}" type="slidenum">
              <a:rPr kumimoji="1" lang="ja-JP" altLang="en-US" smtClean="0"/>
              <a:t>‹#›</a:t>
            </a:fld>
            <a:endParaRPr kumimoji="1" lang="ja-JP" altLang="en-US"/>
          </a:p>
        </p:txBody>
      </p:sp>
    </p:spTree>
    <p:extLst>
      <p:ext uri="{BB962C8B-B14F-4D97-AF65-F5344CB8AC3E}">
        <p14:creationId xmlns:p14="http://schemas.microsoft.com/office/powerpoint/2010/main" val="456891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D7F579E2-A7A7-4413-9B2A-8DB2A1ABA5C4}" type="datetimeFigureOut">
              <a:rPr kumimoji="1" lang="ja-JP" altLang="en-US" smtClean="0"/>
              <a:t>2026/1/20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E9A6CCE-FF1F-47DC-B979-F4AAB0B57B57}" type="slidenum">
              <a:rPr kumimoji="1" lang="ja-JP" altLang="en-US" smtClean="0"/>
              <a:t>‹#›</a:t>
            </a:fld>
            <a:endParaRPr kumimoji="1" lang="ja-JP" altLang="en-US"/>
          </a:p>
        </p:txBody>
      </p:sp>
    </p:spTree>
    <p:extLst>
      <p:ext uri="{BB962C8B-B14F-4D97-AF65-F5344CB8AC3E}">
        <p14:creationId xmlns:p14="http://schemas.microsoft.com/office/powerpoint/2010/main" val="2525038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7F579E2-A7A7-4413-9B2A-8DB2A1ABA5C4}" type="datetimeFigureOut">
              <a:rPr kumimoji="1" lang="ja-JP" altLang="en-US" smtClean="0"/>
              <a:t>2026/1/20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9A6CCE-FF1F-47DC-B979-F4AAB0B57B57}" type="slidenum">
              <a:rPr kumimoji="1" lang="ja-JP" altLang="en-US" smtClean="0"/>
              <a:t>‹#›</a:t>
            </a:fld>
            <a:endParaRPr kumimoji="1" lang="ja-JP" altLang="en-US"/>
          </a:p>
        </p:txBody>
      </p:sp>
    </p:spTree>
    <p:extLst>
      <p:ext uri="{BB962C8B-B14F-4D97-AF65-F5344CB8AC3E}">
        <p14:creationId xmlns:p14="http://schemas.microsoft.com/office/powerpoint/2010/main" val="3917636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7F579E2-A7A7-4413-9B2A-8DB2A1ABA5C4}" type="datetimeFigureOut">
              <a:rPr kumimoji="1" lang="ja-JP" altLang="en-US" smtClean="0"/>
              <a:t>2026/1/20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9A6CCE-FF1F-47DC-B979-F4AAB0B57B57}" type="slidenum">
              <a:rPr kumimoji="1" lang="ja-JP" altLang="en-US" smtClean="0"/>
              <a:t>‹#›</a:t>
            </a:fld>
            <a:endParaRPr kumimoji="1" lang="ja-JP" altLang="en-US"/>
          </a:p>
        </p:txBody>
      </p:sp>
    </p:spTree>
    <p:extLst>
      <p:ext uri="{BB962C8B-B14F-4D97-AF65-F5344CB8AC3E}">
        <p14:creationId xmlns:p14="http://schemas.microsoft.com/office/powerpoint/2010/main" val="3155254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F579E2-A7A7-4413-9B2A-8DB2A1ABA5C4}" type="datetimeFigureOut">
              <a:rPr kumimoji="1" lang="ja-JP" altLang="en-US" smtClean="0"/>
              <a:t>2026/1/20</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9A6CCE-FF1F-47DC-B979-F4AAB0B57B57}" type="slidenum">
              <a:rPr kumimoji="1" lang="ja-JP" altLang="en-US" smtClean="0"/>
              <a:t>‹#›</a:t>
            </a:fld>
            <a:endParaRPr kumimoji="1" lang="ja-JP" altLang="en-US"/>
          </a:p>
        </p:txBody>
      </p:sp>
    </p:spTree>
    <p:extLst>
      <p:ext uri="{BB962C8B-B14F-4D97-AF65-F5344CB8AC3E}">
        <p14:creationId xmlns:p14="http://schemas.microsoft.com/office/powerpoint/2010/main" val="27006874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tmp"/><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図 7" descr="グラフィカル ユーザー インターフェイス, アプリケーション, テーブル, Excel&#10;&#10;AI によって生成されたコンテンツは間違っている可能性があります。">
            <a:extLst>
              <a:ext uri="{FF2B5EF4-FFF2-40B4-BE49-F238E27FC236}">
                <a16:creationId xmlns:a16="http://schemas.microsoft.com/office/drawing/2014/main" id="{A796A432-43A4-A19B-72B9-5F9D69531911}"/>
              </a:ext>
            </a:extLst>
          </p:cNvPr>
          <p:cNvPicPr>
            <a:picLocks noChangeAspect="1"/>
          </p:cNvPicPr>
          <p:nvPr/>
        </p:nvPicPr>
        <p:blipFill>
          <a:blip r:embed="rId2">
            <a:extLst>
              <a:ext uri="{28A0092B-C50C-407E-A947-70E740481C1C}">
                <a14:useLocalDpi xmlns:a14="http://schemas.microsoft.com/office/drawing/2010/main" val="0"/>
              </a:ext>
            </a:extLst>
          </a:blip>
          <a:srcRect l="1743" t="34605" r="24009" b="6857"/>
          <a:stretch/>
        </p:blipFill>
        <p:spPr>
          <a:xfrm>
            <a:off x="37375" y="1251817"/>
            <a:ext cx="9052358" cy="3791494"/>
          </a:xfrm>
          <a:prstGeom prst="rect">
            <a:avLst/>
          </a:prstGeom>
        </p:spPr>
      </p:pic>
      <p:sp>
        <p:nvSpPr>
          <p:cNvPr id="5" name="テキスト ボックス 4"/>
          <p:cNvSpPr txBox="1"/>
          <p:nvPr/>
        </p:nvSpPr>
        <p:spPr>
          <a:xfrm>
            <a:off x="1" y="198783"/>
            <a:ext cx="12191999" cy="735496"/>
          </a:xfrm>
          <a:prstGeom prst="rect">
            <a:avLst/>
          </a:prstGeom>
          <a:noFill/>
        </p:spPr>
        <p:txBody>
          <a:bodyPr wrap="square" rtlCol="0">
            <a:spAutoFit/>
          </a:bodyPr>
          <a:lstStyle/>
          <a:p>
            <a:endParaRPr kumimoji="1" lang="ja-JP" altLang="en-US" dirty="0"/>
          </a:p>
        </p:txBody>
      </p:sp>
      <p:sp>
        <p:nvSpPr>
          <p:cNvPr id="6" name="テキスト ボックス 5"/>
          <p:cNvSpPr txBox="1"/>
          <p:nvPr/>
        </p:nvSpPr>
        <p:spPr>
          <a:xfrm>
            <a:off x="1" y="335993"/>
            <a:ext cx="12192000" cy="538609"/>
          </a:xfrm>
          <a:prstGeom prst="rect">
            <a:avLst/>
          </a:prstGeom>
          <a:solidFill>
            <a:srgbClr val="92D050"/>
          </a:solidFill>
        </p:spPr>
        <p:txBody>
          <a:bodyPr wrap="square" rtlCol="0">
            <a:spAutoFit/>
          </a:bodyPr>
          <a:lstStyle/>
          <a:p>
            <a:r>
              <a:rPr kumimoji="1" lang="ja-JP" altLang="en-US" sz="2900" dirty="0"/>
              <a:t>農業経営改善計画認定申請にかかる収支計画の記載方法 </a:t>
            </a:r>
            <a:r>
              <a:rPr lang="en-US" altLang="ja-JP" sz="2900" dirty="0"/>
              <a:t>(</a:t>
            </a:r>
            <a:r>
              <a:rPr lang="ja-JP" altLang="en-US" sz="2900" dirty="0"/>
              <a:t>手書き</a:t>
            </a:r>
            <a:r>
              <a:rPr kumimoji="1" lang="ja-JP" altLang="en-US" sz="2900" dirty="0"/>
              <a:t>作成用</a:t>
            </a:r>
            <a:r>
              <a:rPr lang="en-US" altLang="ja-JP" sz="2900" dirty="0"/>
              <a:t>)</a:t>
            </a:r>
            <a:endParaRPr kumimoji="1" lang="ja-JP" altLang="en-US" sz="2900" dirty="0"/>
          </a:p>
        </p:txBody>
      </p:sp>
      <p:sp>
        <p:nvSpPr>
          <p:cNvPr id="7" name="正方形/長方形 6"/>
          <p:cNvSpPr/>
          <p:nvPr/>
        </p:nvSpPr>
        <p:spPr>
          <a:xfrm>
            <a:off x="325678" y="5171929"/>
            <a:ext cx="2225976" cy="1543957"/>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p:cNvSpPr txBox="1"/>
          <p:nvPr/>
        </p:nvSpPr>
        <p:spPr>
          <a:xfrm>
            <a:off x="381211" y="5304773"/>
            <a:ext cx="2286000" cy="1292662"/>
          </a:xfrm>
          <a:prstGeom prst="rect">
            <a:avLst/>
          </a:prstGeom>
          <a:noFill/>
        </p:spPr>
        <p:txBody>
          <a:bodyPr wrap="square" rtlCol="0">
            <a:spAutoFit/>
          </a:bodyPr>
          <a:lstStyle/>
          <a:p>
            <a:r>
              <a:rPr lang="ja-JP" altLang="en-US" sz="1400" b="1" dirty="0"/>
              <a:t>栽培している品目を</a:t>
            </a:r>
            <a:endParaRPr lang="en-US" altLang="ja-JP" sz="1400" b="1" dirty="0"/>
          </a:p>
          <a:p>
            <a:r>
              <a:rPr lang="ja-JP" altLang="en-US" sz="1400" b="1" dirty="0"/>
              <a:t>入力してください。</a:t>
            </a:r>
            <a:endParaRPr lang="en-US" altLang="ja-JP" sz="1400" b="1" dirty="0"/>
          </a:p>
          <a:p>
            <a:r>
              <a:rPr kumimoji="1" lang="ja-JP" altLang="en-US" sz="1400" b="1" dirty="0"/>
              <a:t>例：ミニトマト、大葉</a:t>
            </a:r>
            <a:endParaRPr kumimoji="1" lang="en-US" altLang="ja-JP" sz="1400" b="1" dirty="0"/>
          </a:p>
          <a:p>
            <a:r>
              <a:rPr kumimoji="1" lang="en-US" altLang="ja-JP" sz="1200" dirty="0"/>
              <a:t>※</a:t>
            </a:r>
            <a:r>
              <a:rPr kumimoji="1" lang="ja-JP" altLang="en-US" sz="1200" dirty="0"/>
              <a:t>キャベツの場合は</a:t>
            </a:r>
            <a:endParaRPr kumimoji="1" lang="en-US" altLang="ja-JP" sz="1200" dirty="0"/>
          </a:p>
          <a:p>
            <a:r>
              <a:rPr lang="ja-JP" altLang="en-US" sz="1200" dirty="0"/>
              <a:t>　</a:t>
            </a:r>
            <a:r>
              <a:rPr kumimoji="1" lang="ja-JP" altLang="en-US" sz="1200" dirty="0"/>
              <a:t>秋冬キャベツと春夏キャベ　　　　</a:t>
            </a:r>
            <a:endParaRPr kumimoji="1" lang="en-US" altLang="ja-JP" sz="1200" dirty="0"/>
          </a:p>
          <a:p>
            <a:r>
              <a:rPr kumimoji="1" lang="ja-JP" altLang="en-US" sz="1200" dirty="0"/>
              <a:t>　ツ</a:t>
            </a:r>
            <a:r>
              <a:rPr lang="ja-JP" altLang="en-US" sz="1200" dirty="0"/>
              <a:t>を</a:t>
            </a:r>
            <a:r>
              <a:rPr kumimoji="1" lang="ja-JP" altLang="en-US" sz="1200" dirty="0"/>
              <a:t>分けて書いてください。</a:t>
            </a:r>
            <a:endParaRPr kumimoji="1" lang="ja-JP" altLang="en-US" sz="1400" dirty="0"/>
          </a:p>
        </p:txBody>
      </p:sp>
      <p:cxnSp>
        <p:nvCxnSpPr>
          <p:cNvPr id="9" name="直線コネクタ 8"/>
          <p:cNvCxnSpPr/>
          <p:nvPr/>
        </p:nvCxnSpPr>
        <p:spPr>
          <a:xfrm flipV="1">
            <a:off x="1194357" y="3388982"/>
            <a:ext cx="329854" cy="1782947"/>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sp>
        <p:nvSpPr>
          <p:cNvPr id="13" name="テキスト ボックス 12"/>
          <p:cNvSpPr txBox="1"/>
          <p:nvPr/>
        </p:nvSpPr>
        <p:spPr>
          <a:xfrm>
            <a:off x="212486" y="924908"/>
            <a:ext cx="10381309" cy="369332"/>
          </a:xfrm>
          <a:prstGeom prst="rect">
            <a:avLst/>
          </a:prstGeom>
          <a:noFill/>
        </p:spPr>
        <p:txBody>
          <a:bodyPr wrap="square" rtlCol="0">
            <a:spAutoFit/>
          </a:bodyPr>
          <a:lstStyle/>
          <a:p>
            <a:r>
              <a:rPr kumimoji="1" lang="ja-JP" altLang="en-US" dirty="0"/>
              <a:t>過去３年分の決算書をお手元にご用意いただき、それを見ながら作成することをお勧めいたします。</a:t>
            </a:r>
          </a:p>
        </p:txBody>
      </p:sp>
      <p:sp>
        <p:nvSpPr>
          <p:cNvPr id="14" name="正方形/長方形 13"/>
          <p:cNvSpPr/>
          <p:nvPr/>
        </p:nvSpPr>
        <p:spPr>
          <a:xfrm>
            <a:off x="3076505" y="5436480"/>
            <a:ext cx="2974099" cy="451371"/>
          </a:xfrm>
          <a:prstGeom prst="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6" name="直線コネクタ 15"/>
          <p:cNvCxnSpPr/>
          <p:nvPr/>
        </p:nvCxnSpPr>
        <p:spPr>
          <a:xfrm>
            <a:off x="3759156" y="2570437"/>
            <a:ext cx="355591" cy="2866043"/>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17" name="テキスト ボックス 16"/>
          <p:cNvSpPr txBox="1"/>
          <p:nvPr/>
        </p:nvSpPr>
        <p:spPr>
          <a:xfrm>
            <a:off x="3076505" y="5540475"/>
            <a:ext cx="3186178" cy="307777"/>
          </a:xfrm>
          <a:prstGeom prst="rect">
            <a:avLst/>
          </a:prstGeom>
          <a:noFill/>
        </p:spPr>
        <p:txBody>
          <a:bodyPr wrap="square" rtlCol="0">
            <a:spAutoFit/>
          </a:bodyPr>
          <a:lstStyle/>
          <a:p>
            <a:r>
              <a:rPr kumimoji="1" lang="ja-JP" altLang="en-US" sz="1400" b="1" dirty="0"/>
              <a:t>農業収入 </a:t>
            </a:r>
            <a:r>
              <a:rPr kumimoji="1" lang="en-US" altLang="ja-JP" sz="1400" b="1" dirty="0"/>
              <a:t>※</a:t>
            </a:r>
            <a:r>
              <a:rPr kumimoji="1" lang="ja-JP" altLang="en-US" sz="1400" b="1" dirty="0"/>
              <a:t>１</a:t>
            </a:r>
            <a:r>
              <a:rPr kumimoji="1" lang="en-US" altLang="ja-JP" sz="1400" b="1" dirty="0"/>
              <a:t> </a:t>
            </a:r>
            <a:r>
              <a:rPr kumimoji="1" lang="ja-JP" altLang="en-US" sz="1400" b="1" dirty="0"/>
              <a:t>を記載してください。</a:t>
            </a:r>
          </a:p>
        </p:txBody>
      </p:sp>
      <p:sp>
        <p:nvSpPr>
          <p:cNvPr id="18" name="正方形/長方形 17"/>
          <p:cNvSpPr/>
          <p:nvPr/>
        </p:nvSpPr>
        <p:spPr>
          <a:xfrm>
            <a:off x="5608612" y="2338469"/>
            <a:ext cx="3474916" cy="2724641"/>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p:cNvSpPr/>
          <p:nvPr/>
        </p:nvSpPr>
        <p:spPr>
          <a:xfrm>
            <a:off x="5930520" y="2762537"/>
            <a:ext cx="5713489" cy="545103"/>
          </a:xfrm>
          <a:prstGeom prst="rect">
            <a:avLst/>
          </a:prstGeom>
          <a:solidFill>
            <a:schemeClr val="bg1"/>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 name="直線コネクタ 20"/>
          <p:cNvCxnSpPr/>
          <p:nvPr/>
        </p:nvCxnSpPr>
        <p:spPr>
          <a:xfrm flipH="1">
            <a:off x="8688233" y="2356031"/>
            <a:ext cx="298646" cy="400502"/>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22" name="テキスト ボックス 21"/>
          <p:cNvSpPr txBox="1"/>
          <p:nvPr/>
        </p:nvSpPr>
        <p:spPr>
          <a:xfrm>
            <a:off x="6050604" y="2912298"/>
            <a:ext cx="5719500" cy="307777"/>
          </a:xfrm>
          <a:prstGeom prst="rect">
            <a:avLst/>
          </a:prstGeom>
          <a:noFill/>
        </p:spPr>
        <p:txBody>
          <a:bodyPr wrap="square" rtlCol="0">
            <a:spAutoFit/>
          </a:bodyPr>
          <a:lstStyle/>
          <a:p>
            <a:r>
              <a:rPr kumimoji="1" lang="ja-JP" altLang="en-US" sz="1400" b="1" dirty="0"/>
              <a:t>過去３年間の実績</a:t>
            </a:r>
            <a:r>
              <a:rPr lang="ja-JP" altLang="en-US" sz="1400" b="1" dirty="0"/>
              <a:t>をもとに今後５年間の計画</a:t>
            </a:r>
            <a:r>
              <a:rPr kumimoji="1" lang="ja-JP" altLang="en-US" sz="1400" b="1" dirty="0"/>
              <a:t>を作成してください。</a:t>
            </a:r>
          </a:p>
        </p:txBody>
      </p:sp>
      <p:sp>
        <p:nvSpPr>
          <p:cNvPr id="20" name="正方形/長方形 19"/>
          <p:cNvSpPr/>
          <p:nvPr/>
        </p:nvSpPr>
        <p:spPr>
          <a:xfrm>
            <a:off x="2904915" y="2356031"/>
            <a:ext cx="2021046" cy="214406"/>
          </a:xfrm>
          <a:prstGeom prst="rect">
            <a:avLst/>
          </a:prstGeom>
          <a:no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p:cNvSpPr/>
          <p:nvPr/>
        </p:nvSpPr>
        <p:spPr>
          <a:xfrm>
            <a:off x="1111111" y="2556282"/>
            <a:ext cx="511200" cy="832699"/>
          </a:xfrm>
          <a:prstGeom prst="rect">
            <a:avLst/>
          </a:prstGeom>
          <a:no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 name="図 1"/>
          <p:cNvPicPr>
            <a:picLocks noChangeAspect="1"/>
          </p:cNvPicPr>
          <p:nvPr/>
        </p:nvPicPr>
        <p:blipFill rotWithShape="1">
          <a:blip r:embed="rId3"/>
          <a:srcRect l="28210" t="54241" r="37010" b="10891"/>
          <a:stretch/>
        </p:blipFill>
        <p:spPr>
          <a:xfrm>
            <a:off x="6333803" y="3788507"/>
            <a:ext cx="5565429" cy="3010824"/>
          </a:xfrm>
          <a:prstGeom prst="rect">
            <a:avLst/>
          </a:prstGeom>
        </p:spPr>
      </p:pic>
      <p:sp>
        <p:nvSpPr>
          <p:cNvPr id="27" name="正方形/長方形 26"/>
          <p:cNvSpPr/>
          <p:nvPr/>
        </p:nvSpPr>
        <p:spPr>
          <a:xfrm>
            <a:off x="6385816" y="4924269"/>
            <a:ext cx="1881260" cy="258433"/>
          </a:xfrm>
          <a:prstGeom prst="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8" name="直線コネクタ 27"/>
          <p:cNvCxnSpPr/>
          <p:nvPr/>
        </p:nvCxnSpPr>
        <p:spPr>
          <a:xfrm flipH="1">
            <a:off x="5104385" y="4925371"/>
            <a:ext cx="1266083" cy="511109"/>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34919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p:cNvPicPr>
            <a:picLocks noChangeAspect="1"/>
          </p:cNvPicPr>
          <p:nvPr/>
        </p:nvPicPr>
        <p:blipFill rotWithShape="1">
          <a:blip r:embed="rId2"/>
          <a:srcRect l="11887" t="29447" r="12525" b="11785"/>
          <a:stretch/>
        </p:blipFill>
        <p:spPr>
          <a:xfrm>
            <a:off x="369687" y="252023"/>
            <a:ext cx="11484179" cy="4775890"/>
          </a:xfrm>
          <a:prstGeom prst="rect">
            <a:avLst/>
          </a:prstGeom>
        </p:spPr>
      </p:pic>
      <p:sp>
        <p:nvSpPr>
          <p:cNvPr id="3" name="正方形/長方形 2"/>
          <p:cNvSpPr/>
          <p:nvPr/>
        </p:nvSpPr>
        <p:spPr>
          <a:xfrm>
            <a:off x="4172439" y="481263"/>
            <a:ext cx="1808761" cy="376991"/>
          </a:xfrm>
          <a:prstGeom prst="rect">
            <a:avLst/>
          </a:prstGeom>
          <a:solidFill>
            <a:schemeClr val="bg1"/>
          </a:solidFill>
          <a:ln w="38100">
            <a:solidFill>
              <a:srgbClr val="FF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p:cNvSpPr txBox="1"/>
          <p:nvPr/>
        </p:nvSpPr>
        <p:spPr>
          <a:xfrm>
            <a:off x="197289" y="5421566"/>
            <a:ext cx="4299012" cy="1600438"/>
          </a:xfrm>
          <a:prstGeom prst="rect">
            <a:avLst/>
          </a:prstGeom>
          <a:noFill/>
        </p:spPr>
        <p:txBody>
          <a:bodyPr wrap="square" rtlCol="0">
            <a:spAutoFit/>
          </a:bodyPr>
          <a:lstStyle/>
          <a:p>
            <a:r>
              <a:rPr lang="ja-JP" altLang="en-US" sz="1400" b="1" dirty="0"/>
              <a:t>農業経営費の内訳</a:t>
            </a:r>
            <a:endParaRPr lang="en-US" altLang="ja-JP" sz="1400" b="1" dirty="0"/>
          </a:p>
          <a:p>
            <a:r>
              <a:rPr lang="ja-JP" altLang="en-US" sz="1400" dirty="0"/>
              <a:t>この数字はほとんどの決算書の番号 </a:t>
            </a:r>
            <a:r>
              <a:rPr lang="en-US" altLang="ja-JP" sz="1400" dirty="0"/>
              <a:t>※</a:t>
            </a:r>
            <a:r>
              <a:rPr lang="ja-JP" altLang="en-US" sz="1400" dirty="0"/>
              <a:t>３と一致しています。例）種苗・肥料・農薬等原材料費の場合</a:t>
            </a:r>
            <a:r>
              <a:rPr lang="en-US" altLang="ja-JP" sz="1400" dirty="0"/>
              <a:t>(</a:t>
            </a:r>
            <a:r>
              <a:rPr lang="ja-JP" altLang="en-US" sz="1400" dirty="0"/>
              <a:t>決算書の</a:t>
            </a:r>
            <a:r>
              <a:rPr lang="en-US" altLang="ja-JP" sz="1400" dirty="0"/>
              <a:t>9.10.11.12.14.15.17)</a:t>
            </a:r>
            <a:r>
              <a:rPr lang="ja-JP" altLang="en-US" sz="1400" dirty="0"/>
              <a:t>を足して計算してください。</a:t>
            </a:r>
            <a:endParaRPr lang="en-US" altLang="ja-JP" sz="1400" dirty="0"/>
          </a:p>
          <a:p>
            <a:endParaRPr lang="en-US" altLang="ja-JP" sz="1400" b="1" dirty="0"/>
          </a:p>
          <a:p>
            <a:endParaRPr kumimoji="1" lang="ja-JP" altLang="en-US" sz="1400" b="1" dirty="0"/>
          </a:p>
        </p:txBody>
      </p:sp>
      <p:cxnSp>
        <p:nvCxnSpPr>
          <p:cNvPr id="6" name="直線コネクタ 5"/>
          <p:cNvCxnSpPr/>
          <p:nvPr/>
        </p:nvCxnSpPr>
        <p:spPr>
          <a:xfrm flipH="1">
            <a:off x="4342408" y="847617"/>
            <a:ext cx="281891" cy="322158"/>
          </a:xfrm>
          <a:prstGeom prst="line">
            <a:avLst/>
          </a:prstGeom>
          <a:ln w="38100">
            <a:solidFill>
              <a:srgbClr val="FF00FF"/>
            </a:solidFill>
          </a:ln>
        </p:spPr>
        <p:style>
          <a:lnRef idx="1">
            <a:schemeClr val="accent1"/>
          </a:lnRef>
          <a:fillRef idx="0">
            <a:schemeClr val="accent1"/>
          </a:fillRef>
          <a:effectRef idx="0">
            <a:schemeClr val="accent1"/>
          </a:effectRef>
          <a:fontRef idx="minor">
            <a:schemeClr val="tx1"/>
          </a:fontRef>
        </p:style>
      </p:cxnSp>
      <p:sp>
        <p:nvSpPr>
          <p:cNvPr id="13" name="正方形/長方形 12"/>
          <p:cNvSpPr/>
          <p:nvPr/>
        </p:nvSpPr>
        <p:spPr>
          <a:xfrm>
            <a:off x="4713621" y="5380152"/>
            <a:ext cx="4741452" cy="1158908"/>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 name="直線コネクタ 14"/>
          <p:cNvCxnSpPr/>
          <p:nvPr/>
        </p:nvCxnSpPr>
        <p:spPr>
          <a:xfrm flipH="1">
            <a:off x="8589523" y="3892566"/>
            <a:ext cx="369651" cy="1532048"/>
          </a:xfrm>
          <a:prstGeom prst="line">
            <a:avLst/>
          </a:prstGeom>
          <a:ln w="381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6" name="テキスト ボックス 15"/>
          <p:cNvSpPr txBox="1"/>
          <p:nvPr/>
        </p:nvSpPr>
        <p:spPr>
          <a:xfrm>
            <a:off x="4756614" y="5500698"/>
            <a:ext cx="4698459" cy="1169551"/>
          </a:xfrm>
          <a:prstGeom prst="rect">
            <a:avLst/>
          </a:prstGeom>
          <a:noFill/>
        </p:spPr>
        <p:txBody>
          <a:bodyPr wrap="square" rtlCol="0">
            <a:spAutoFit/>
          </a:bodyPr>
          <a:lstStyle/>
          <a:p>
            <a:r>
              <a:rPr lang="ja-JP" altLang="en-US" sz="1400" b="1" dirty="0"/>
              <a:t>減価償却費（新規分）</a:t>
            </a:r>
            <a:endParaRPr lang="en-US" altLang="ja-JP" sz="1400" b="1" dirty="0"/>
          </a:p>
          <a:p>
            <a:r>
              <a:rPr lang="ja-JP" altLang="en-US" sz="1400" dirty="0"/>
              <a:t>農業経営改善計画認定申請書の最後のページ</a:t>
            </a:r>
            <a:endParaRPr lang="en-US" altLang="ja-JP" sz="1400" dirty="0"/>
          </a:p>
          <a:p>
            <a:r>
              <a:rPr lang="en-US" altLang="ja-JP" sz="1400" dirty="0"/>
              <a:t>(</a:t>
            </a:r>
            <a:r>
              <a:rPr lang="ja-JP" altLang="en-US" sz="1400" dirty="0"/>
              <a:t>別紙</a:t>
            </a:r>
            <a:r>
              <a:rPr lang="en-US" altLang="ja-JP" sz="1400" dirty="0"/>
              <a:t>)</a:t>
            </a:r>
            <a:r>
              <a:rPr lang="ja-JP" altLang="en-US" sz="1400" dirty="0"/>
              <a:t>生産方式の合理化に係る農業用機械等の取得計画</a:t>
            </a:r>
            <a:endParaRPr lang="en-US" altLang="ja-JP" sz="1400" dirty="0"/>
          </a:p>
          <a:p>
            <a:r>
              <a:rPr lang="ja-JP" altLang="en-US" sz="1400" dirty="0"/>
              <a:t>に記入したものはすべて入力してください。</a:t>
            </a:r>
          </a:p>
          <a:p>
            <a:endParaRPr lang="en-US" altLang="ja-JP" sz="1400" b="1" dirty="0"/>
          </a:p>
        </p:txBody>
      </p:sp>
      <p:sp>
        <p:nvSpPr>
          <p:cNvPr id="19" name="角丸四角形吹き出し 18"/>
          <p:cNvSpPr/>
          <p:nvPr/>
        </p:nvSpPr>
        <p:spPr>
          <a:xfrm>
            <a:off x="9802595" y="5285429"/>
            <a:ext cx="2147095" cy="1215520"/>
          </a:xfrm>
          <a:prstGeom prst="wedgeRoundRectCallout">
            <a:avLst>
              <a:gd name="adj1" fmla="val -58817"/>
              <a:gd name="adj2" fmla="val -35092"/>
              <a:gd name="adj3" fmla="val 16667"/>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p:cNvSpPr txBox="1"/>
          <p:nvPr/>
        </p:nvSpPr>
        <p:spPr>
          <a:xfrm>
            <a:off x="9857533" y="5301361"/>
            <a:ext cx="2219637" cy="1446550"/>
          </a:xfrm>
          <a:prstGeom prst="rect">
            <a:avLst/>
          </a:prstGeom>
          <a:noFill/>
        </p:spPr>
        <p:txBody>
          <a:bodyPr wrap="square" rtlCol="0">
            <a:spAutoFit/>
          </a:bodyPr>
          <a:lstStyle/>
          <a:p>
            <a:r>
              <a:rPr kumimoji="1" lang="ja-JP" altLang="en-US" sz="1400" dirty="0"/>
              <a:t>入力の例</a:t>
            </a:r>
            <a:endParaRPr kumimoji="1" lang="en-US" altLang="ja-JP" sz="1400" dirty="0"/>
          </a:p>
          <a:p>
            <a:r>
              <a:rPr lang="ja-JP" altLang="en-US" sz="1400" dirty="0"/>
              <a:t>資産名：トラクター</a:t>
            </a:r>
            <a:endParaRPr lang="en-US" altLang="ja-JP" sz="1400" dirty="0"/>
          </a:p>
          <a:p>
            <a:r>
              <a:rPr kumimoji="1" lang="ja-JP" altLang="en-US" sz="1400" dirty="0"/>
              <a:t>取得年：２年目～</a:t>
            </a:r>
            <a:endParaRPr kumimoji="1" lang="en-US" altLang="ja-JP" sz="1400" dirty="0"/>
          </a:p>
          <a:p>
            <a:r>
              <a:rPr lang="ja-JP" altLang="en-US" sz="1400" dirty="0"/>
              <a:t>耐用年数：７年</a:t>
            </a:r>
            <a:endParaRPr lang="en-US" altLang="ja-JP" sz="1400" dirty="0"/>
          </a:p>
          <a:p>
            <a:r>
              <a:rPr kumimoji="1" lang="ja-JP" altLang="en-US" sz="1400" dirty="0"/>
              <a:t>取得価額：５０００千円</a:t>
            </a:r>
            <a:endParaRPr kumimoji="1" lang="en-US" altLang="ja-JP" sz="1400" dirty="0"/>
          </a:p>
          <a:p>
            <a:endParaRPr kumimoji="1" lang="ja-JP" altLang="en-US" dirty="0"/>
          </a:p>
        </p:txBody>
      </p:sp>
      <p:sp>
        <p:nvSpPr>
          <p:cNvPr id="26" name="楕円 25"/>
          <p:cNvSpPr/>
          <p:nvPr/>
        </p:nvSpPr>
        <p:spPr>
          <a:xfrm>
            <a:off x="10911262" y="4445534"/>
            <a:ext cx="886365" cy="598311"/>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正方形/長方形 28"/>
          <p:cNvSpPr/>
          <p:nvPr/>
        </p:nvSpPr>
        <p:spPr>
          <a:xfrm>
            <a:off x="8674443" y="1333609"/>
            <a:ext cx="3402727" cy="758862"/>
          </a:xfrm>
          <a:prstGeom prst="rect">
            <a:avLst/>
          </a:prstGeom>
          <a:solidFill>
            <a:schemeClr val="bg1"/>
          </a:solid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1" name="直線コネクタ 30"/>
          <p:cNvCxnSpPr/>
          <p:nvPr/>
        </p:nvCxnSpPr>
        <p:spPr>
          <a:xfrm>
            <a:off x="7655687" y="1169775"/>
            <a:ext cx="1025846" cy="588324"/>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sp>
        <p:nvSpPr>
          <p:cNvPr id="33" name="テキスト ボックス 32"/>
          <p:cNvSpPr txBox="1"/>
          <p:nvPr/>
        </p:nvSpPr>
        <p:spPr>
          <a:xfrm>
            <a:off x="8701898" y="1414275"/>
            <a:ext cx="3500487" cy="646331"/>
          </a:xfrm>
          <a:prstGeom prst="rect">
            <a:avLst/>
          </a:prstGeom>
          <a:noFill/>
        </p:spPr>
        <p:txBody>
          <a:bodyPr wrap="square" rtlCol="0">
            <a:spAutoFit/>
          </a:bodyPr>
          <a:lstStyle/>
          <a:p>
            <a:r>
              <a:rPr kumimoji="1" lang="ja-JP" altLang="en-US" sz="1200" b="1" dirty="0"/>
              <a:t>その他収入には補助金や助成金等の農業外収入が含まれます。計画では、今後も継続的に続くと思われる収入のみ計算に入れてください。</a:t>
            </a:r>
          </a:p>
        </p:txBody>
      </p:sp>
      <p:sp>
        <p:nvSpPr>
          <p:cNvPr id="23" name="正方形/長方形 22"/>
          <p:cNvSpPr/>
          <p:nvPr/>
        </p:nvSpPr>
        <p:spPr>
          <a:xfrm>
            <a:off x="7396431" y="3590058"/>
            <a:ext cx="4401195" cy="302507"/>
          </a:xfrm>
          <a:prstGeom prst="rect">
            <a:avLst/>
          </a:prstGeom>
          <a:noFill/>
          <a:ln w="571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円形吹き出し 26"/>
          <p:cNvSpPr/>
          <p:nvPr/>
        </p:nvSpPr>
        <p:spPr>
          <a:xfrm>
            <a:off x="9176494" y="2729025"/>
            <a:ext cx="2705492" cy="1211671"/>
          </a:xfrm>
          <a:prstGeom prst="wedgeEllipseCallout">
            <a:avLst>
              <a:gd name="adj1" fmla="val 31948"/>
              <a:gd name="adj2" fmla="val 92908"/>
            </a:avLst>
          </a:prstGeom>
          <a:solidFill>
            <a:schemeClr val="bg1"/>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テキスト ボックス 27"/>
          <p:cNvSpPr txBox="1"/>
          <p:nvPr/>
        </p:nvSpPr>
        <p:spPr>
          <a:xfrm>
            <a:off x="9261833" y="2853527"/>
            <a:ext cx="3364881" cy="954107"/>
          </a:xfrm>
          <a:prstGeom prst="rect">
            <a:avLst/>
          </a:prstGeom>
          <a:noFill/>
        </p:spPr>
        <p:txBody>
          <a:bodyPr wrap="square" rtlCol="0">
            <a:spAutoFit/>
          </a:bodyPr>
          <a:lstStyle/>
          <a:p>
            <a:r>
              <a:rPr lang="ja-JP" altLang="en-US" sz="1400" b="1" dirty="0"/>
              <a:t>　　農業所得　</a:t>
            </a:r>
            <a:r>
              <a:rPr lang="en-US" altLang="ja-JP" sz="1400" b="1" dirty="0"/>
              <a:t>※</a:t>
            </a:r>
            <a:r>
              <a:rPr lang="ja-JP" altLang="en-US" sz="1400" b="1" dirty="0"/>
              <a:t>４</a:t>
            </a:r>
            <a:endParaRPr lang="en-US" altLang="ja-JP" sz="1400" b="1" dirty="0"/>
          </a:p>
          <a:p>
            <a:r>
              <a:rPr lang="ja-JP" altLang="en-US" sz="1400" b="1" dirty="0"/>
              <a:t>　５年後に８００万円を超える</a:t>
            </a:r>
            <a:endParaRPr lang="en-US" altLang="ja-JP" sz="1400" b="1" dirty="0"/>
          </a:p>
          <a:p>
            <a:r>
              <a:rPr lang="ja-JP" altLang="en-US" sz="1400" b="1" dirty="0"/>
              <a:t>計画にすることが認定農業者</a:t>
            </a:r>
            <a:endParaRPr lang="en-US" altLang="ja-JP" sz="1400" b="1" dirty="0"/>
          </a:p>
          <a:p>
            <a:r>
              <a:rPr lang="ja-JP" altLang="en-US" sz="1400" b="1" dirty="0"/>
              <a:t>　の最低要件です。</a:t>
            </a:r>
            <a:endParaRPr kumimoji="1" lang="ja-JP" altLang="en-US" sz="1400" b="1" dirty="0"/>
          </a:p>
        </p:txBody>
      </p:sp>
      <p:sp>
        <p:nvSpPr>
          <p:cNvPr id="32" name="正方形/長方形 31"/>
          <p:cNvSpPr/>
          <p:nvPr/>
        </p:nvSpPr>
        <p:spPr>
          <a:xfrm>
            <a:off x="3779679" y="1180414"/>
            <a:ext cx="2668644" cy="446155"/>
          </a:xfrm>
          <a:prstGeom prst="rect">
            <a:avLst/>
          </a:prstGeom>
          <a:noFill/>
          <a:ln w="57150">
            <a:solidFill>
              <a:srgbClr val="FF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正方形/長方形 33"/>
          <p:cNvSpPr/>
          <p:nvPr/>
        </p:nvSpPr>
        <p:spPr>
          <a:xfrm>
            <a:off x="7396432" y="974158"/>
            <a:ext cx="4457434" cy="206255"/>
          </a:xfrm>
          <a:prstGeom prst="rect">
            <a:avLst/>
          </a:prstGeom>
          <a:noFill/>
          <a:ln w="571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ボックス 29"/>
          <p:cNvSpPr txBox="1"/>
          <p:nvPr/>
        </p:nvSpPr>
        <p:spPr>
          <a:xfrm>
            <a:off x="4201630" y="520398"/>
            <a:ext cx="2095475" cy="307777"/>
          </a:xfrm>
          <a:prstGeom prst="rect">
            <a:avLst/>
          </a:prstGeom>
          <a:noFill/>
        </p:spPr>
        <p:txBody>
          <a:bodyPr wrap="square" rtlCol="0">
            <a:spAutoFit/>
          </a:bodyPr>
          <a:lstStyle/>
          <a:p>
            <a:r>
              <a:rPr lang="ja-JP" altLang="en-US" sz="1400" b="1" dirty="0"/>
              <a:t>農業経営費 </a:t>
            </a:r>
            <a:r>
              <a:rPr lang="en-US" altLang="ja-JP" sz="1400" b="1" dirty="0"/>
              <a:t>B</a:t>
            </a:r>
            <a:r>
              <a:rPr lang="ja-JP" altLang="en-US" sz="1400" b="1" dirty="0"/>
              <a:t>　</a:t>
            </a:r>
            <a:r>
              <a:rPr lang="en-US" altLang="ja-JP" sz="1400" b="1" dirty="0"/>
              <a:t>※</a:t>
            </a:r>
            <a:r>
              <a:rPr lang="ja-JP" altLang="en-US" sz="1400" b="1" dirty="0"/>
              <a:t>２</a:t>
            </a:r>
            <a:endParaRPr lang="en-US" altLang="ja-JP" sz="1400" b="1" dirty="0"/>
          </a:p>
        </p:txBody>
      </p:sp>
      <p:sp>
        <p:nvSpPr>
          <p:cNvPr id="35" name="楕円 34"/>
          <p:cNvSpPr/>
          <p:nvPr/>
        </p:nvSpPr>
        <p:spPr>
          <a:xfrm>
            <a:off x="732888" y="1857982"/>
            <a:ext cx="1543385" cy="234489"/>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楕円 35"/>
          <p:cNvSpPr/>
          <p:nvPr/>
        </p:nvSpPr>
        <p:spPr>
          <a:xfrm>
            <a:off x="1741295" y="2216995"/>
            <a:ext cx="564205" cy="223737"/>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楕円 37"/>
          <p:cNvSpPr/>
          <p:nvPr/>
        </p:nvSpPr>
        <p:spPr>
          <a:xfrm>
            <a:off x="2432315" y="2639968"/>
            <a:ext cx="427796" cy="223737"/>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楕円 38"/>
          <p:cNvSpPr/>
          <p:nvPr/>
        </p:nvSpPr>
        <p:spPr>
          <a:xfrm>
            <a:off x="2568014" y="2988229"/>
            <a:ext cx="292097" cy="223737"/>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楕円 39"/>
          <p:cNvSpPr/>
          <p:nvPr/>
        </p:nvSpPr>
        <p:spPr>
          <a:xfrm>
            <a:off x="1477186" y="3951879"/>
            <a:ext cx="292097" cy="223737"/>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楕円 40"/>
          <p:cNvSpPr/>
          <p:nvPr/>
        </p:nvSpPr>
        <p:spPr>
          <a:xfrm>
            <a:off x="1286005" y="4257607"/>
            <a:ext cx="1181622" cy="234489"/>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1" name="正方形/長方形 70"/>
          <p:cNvSpPr/>
          <p:nvPr/>
        </p:nvSpPr>
        <p:spPr>
          <a:xfrm>
            <a:off x="197288" y="5386501"/>
            <a:ext cx="4342006" cy="1152559"/>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2" name="下カーブ矢印 71"/>
          <p:cNvSpPr/>
          <p:nvPr/>
        </p:nvSpPr>
        <p:spPr>
          <a:xfrm rot="5400000">
            <a:off x="1346784" y="2878218"/>
            <a:ext cx="3551971" cy="1692994"/>
          </a:xfrm>
          <a:prstGeom prst="curvedDownArrow">
            <a:avLst>
              <a:gd name="adj1" fmla="val 3950"/>
              <a:gd name="adj2" fmla="val 16859"/>
              <a:gd name="adj3" fmla="val 36658"/>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Tree>
    <p:extLst>
      <p:ext uri="{BB962C8B-B14F-4D97-AF65-F5344CB8AC3E}">
        <p14:creationId xmlns:p14="http://schemas.microsoft.com/office/powerpoint/2010/main" val="912606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p:cNvPicPr>
            <a:picLocks noChangeAspect="1"/>
          </p:cNvPicPr>
          <p:nvPr/>
        </p:nvPicPr>
        <p:blipFill rotWithShape="1">
          <a:blip r:embed="rId2"/>
          <a:srcRect l="28210" t="54241" r="37010" b="10891"/>
          <a:stretch/>
        </p:blipFill>
        <p:spPr>
          <a:xfrm>
            <a:off x="3639241" y="2402732"/>
            <a:ext cx="7821876" cy="4231532"/>
          </a:xfrm>
          <a:prstGeom prst="rect">
            <a:avLst/>
          </a:prstGeom>
        </p:spPr>
      </p:pic>
      <p:sp>
        <p:nvSpPr>
          <p:cNvPr id="3" name="テキスト ボックス 2"/>
          <p:cNvSpPr txBox="1"/>
          <p:nvPr/>
        </p:nvSpPr>
        <p:spPr>
          <a:xfrm>
            <a:off x="1093667" y="1254549"/>
            <a:ext cx="1850186" cy="369332"/>
          </a:xfrm>
          <a:prstGeom prst="rect">
            <a:avLst/>
          </a:prstGeom>
          <a:noFill/>
        </p:spPr>
        <p:txBody>
          <a:bodyPr wrap="none" rtlCol="0">
            <a:spAutoFit/>
          </a:bodyPr>
          <a:lstStyle/>
          <a:p>
            <a:r>
              <a:rPr lang="en-US" altLang="ja-JP" dirty="0"/>
              <a:t>※</a:t>
            </a:r>
            <a:r>
              <a:rPr lang="ja-JP" altLang="en-US" dirty="0"/>
              <a:t>１ 農業収入 </a:t>
            </a:r>
            <a:r>
              <a:rPr lang="en-US" altLang="ja-JP" dirty="0"/>
              <a:t>A</a:t>
            </a:r>
            <a:endParaRPr kumimoji="1" lang="ja-JP" altLang="en-US" dirty="0"/>
          </a:p>
        </p:txBody>
      </p:sp>
      <p:sp>
        <p:nvSpPr>
          <p:cNvPr id="4" name="テキスト ボックス 3"/>
          <p:cNvSpPr txBox="1"/>
          <p:nvPr/>
        </p:nvSpPr>
        <p:spPr>
          <a:xfrm>
            <a:off x="1093667" y="1790212"/>
            <a:ext cx="2089033" cy="369332"/>
          </a:xfrm>
          <a:prstGeom prst="rect">
            <a:avLst/>
          </a:prstGeom>
          <a:noFill/>
        </p:spPr>
        <p:txBody>
          <a:bodyPr wrap="none" rtlCol="0">
            <a:spAutoFit/>
          </a:bodyPr>
          <a:lstStyle/>
          <a:p>
            <a:r>
              <a:rPr lang="en-US" altLang="ja-JP" dirty="0"/>
              <a:t>※</a:t>
            </a:r>
            <a:r>
              <a:rPr lang="ja-JP" altLang="en-US" dirty="0"/>
              <a:t>２ 農業経営費 </a:t>
            </a:r>
            <a:r>
              <a:rPr lang="en-US" altLang="ja-JP" dirty="0"/>
              <a:t>B</a:t>
            </a:r>
            <a:endParaRPr kumimoji="1" lang="ja-JP" altLang="en-US" dirty="0"/>
          </a:p>
        </p:txBody>
      </p:sp>
      <p:cxnSp>
        <p:nvCxnSpPr>
          <p:cNvPr id="7" name="直線コネクタ 6"/>
          <p:cNvCxnSpPr/>
          <p:nvPr/>
        </p:nvCxnSpPr>
        <p:spPr>
          <a:xfrm>
            <a:off x="3081254" y="1429487"/>
            <a:ext cx="2714792" cy="9728"/>
          </a:xfrm>
          <a:prstGeom prst="line">
            <a:avLst/>
          </a:prstGeom>
          <a:ln w="38100">
            <a:solidFill>
              <a:srgbClr val="FF00FF"/>
            </a:solidFill>
          </a:ln>
        </p:spPr>
        <p:style>
          <a:lnRef idx="1">
            <a:schemeClr val="accent1"/>
          </a:lnRef>
          <a:fillRef idx="0">
            <a:schemeClr val="accent1"/>
          </a:fillRef>
          <a:effectRef idx="0">
            <a:schemeClr val="accent1"/>
          </a:effectRef>
          <a:fontRef idx="minor">
            <a:schemeClr val="tx1"/>
          </a:fontRef>
        </p:style>
      </p:cxnSp>
      <p:cxnSp>
        <p:nvCxnSpPr>
          <p:cNvPr id="9" name="直線矢印コネクタ 8"/>
          <p:cNvCxnSpPr/>
          <p:nvPr/>
        </p:nvCxnSpPr>
        <p:spPr>
          <a:xfrm>
            <a:off x="5796047" y="1429487"/>
            <a:ext cx="10218" cy="2537950"/>
          </a:xfrm>
          <a:prstGeom prst="straightConnector1">
            <a:avLst/>
          </a:prstGeom>
          <a:ln w="38100">
            <a:solidFill>
              <a:srgbClr val="FF00FF"/>
            </a:solidFill>
            <a:tailEnd type="triangle"/>
          </a:ln>
        </p:spPr>
        <p:style>
          <a:lnRef idx="1">
            <a:schemeClr val="accent1"/>
          </a:lnRef>
          <a:fillRef idx="0">
            <a:schemeClr val="accent1"/>
          </a:fillRef>
          <a:effectRef idx="0">
            <a:schemeClr val="accent1"/>
          </a:effectRef>
          <a:fontRef idx="minor">
            <a:schemeClr val="tx1"/>
          </a:fontRef>
        </p:style>
      </p:cxnSp>
      <p:cxnSp>
        <p:nvCxnSpPr>
          <p:cNvPr id="25" name="直線コネクタ 24"/>
          <p:cNvCxnSpPr/>
          <p:nvPr/>
        </p:nvCxnSpPr>
        <p:spPr>
          <a:xfrm>
            <a:off x="3260815" y="1937705"/>
            <a:ext cx="4846837" cy="5791"/>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27" name="直線矢印コネクタ 26"/>
          <p:cNvCxnSpPr/>
          <p:nvPr/>
        </p:nvCxnSpPr>
        <p:spPr>
          <a:xfrm flipH="1">
            <a:off x="8114738" y="1928481"/>
            <a:ext cx="16882" cy="4428515"/>
          </a:xfrm>
          <a:prstGeom prst="straightConnector1">
            <a:avLst/>
          </a:prstGeom>
          <a:ln w="38100">
            <a:solidFill>
              <a:srgbClr val="7030A0"/>
            </a:solidFill>
            <a:tailEnd type="triangle"/>
          </a:ln>
        </p:spPr>
        <p:style>
          <a:lnRef idx="1">
            <a:schemeClr val="accent1"/>
          </a:lnRef>
          <a:fillRef idx="0">
            <a:schemeClr val="accent1"/>
          </a:fillRef>
          <a:effectRef idx="0">
            <a:schemeClr val="accent1"/>
          </a:effectRef>
          <a:fontRef idx="minor">
            <a:schemeClr val="tx1"/>
          </a:fontRef>
        </p:style>
      </p:cxnSp>
      <p:sp>
        <p:nvSpPr>
          <p:cNvPr id="34" name="テキスト ボックス 33"/>
          <p:cNvSpPr txBox="1"/>
          <p:nvPr/>
        </p:nvSpPr>
        <p:spPr>
          <a:xfrm>
            <a:off x="0" y="615982"/>
            <a:ext cx="12191999" cy="461665"/>
          </a:xfrm>
          <a:prstGeom prst="rect">
            <a:avLst/>
          </a:prstGeom>
          <a:solidFill>
            <a:schemeClr val="accent1">
              <a:lumMod val="20000"/>
              <a:lumOff val="80000"/>
            </a:schemeClr>
          </a:solidFill>
        </p:spPr>
        <p:txBody>
          <a:bodyPr wrap="square" rtlCol="0">
            <a:spAutoFit/>
          </a:bodyPr>
          <a:lstStyle/>
          <a:p>
            <a:r>
              <a:rPr lang="ja-JP" altLang="en-US" sz="2400" dirty="0"/>
              <a:t>　　〇決算書の見方</a:t>
            </a:r>
            <a:endParaRPr kumimoji="1" lang="ja-JP" altLang="en-US" sz="2400" dirty="0"/>
          </a:p>
        </p:txBody>
      </p:sp>
      <p:sp>
        <p:nvSpPr>
          <p:cNvPr id="35" name="テキスト ボックス 34"/>
          <p:cNvSpPr txBox="1"/>
          <p:nvPr/>
        </p:nvSpPr>
        <p:spPr>
          <a:xfrm>
            <a:off x="6989321" y="1244821"/>
            <a:ext cx="2238113" cy="369332"/>
          </a:xfrm>
          <a:prstGeom prst="rect">
            <a:avLst/>
          </a:prstGeom>
          <a:noFill/>
        </p:spPr>
        <p:txBody>
          <a:bodyPr wrap="none" rtlCol="0">
            <a:spAutoFit/>
          </a:bodyPr>
          <a:lstStyle/>
          <a:p>
            <a:r>
              <a:rPr lang="en-US" altLang="ja-JP" dirty="0"/>
              <a:t>※</a:t>
            </a:r>
            <a:r>
              <a:rPr lang="ja-JP" altLang="en-US" dirty="0"/>
              <a:t>４ 農業所得 </a:t>
            </a:r>
            <a:r>
              <a:rPr lang="en-US" altLang="ja-JP" dirty="0"/>
              <a:t>A</a:t>
            </a:r>
            <a:r>
              <a:rPr lang="ja-JP" altLang="en-US" dirty="0"/>
              <a:t>−</a:t>
            </a:r>
            <a:r>
              <a:rPr lang="en-US" altLang="ja-JP" dirty="0"/>
              <a:t>B</a:t>
            </a:r>
            <a:endParaRPr kumimoji="1" lang="ja-JP" altLang="en-US" dirty="0"/>
          </a:p>
        </p:txBody>
      </p:sp>
      <p:cxnSp>
        <p:nvCxnSpPr>
          <p:cNvPr id="38" name="直線コネクタ 37"/>
          <p:cNvCxnSpPr/>
          <p:nvPr/>
        </p:nvCxnSpPr>
        <p:spPr>
          <a:xfrm>
            <a:off x="9342408" y="1429487"/>
            <a:ext cx="1533840" cy="9728"/>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41" name="直線矢印コネクタ 40"/>
          <p:cNvCxnSpPr/>
          <p:nvPr/>
        </p:nvCxnSpPr>
        <p:spPr>
          <a:xfrm>
            <a:off x="10876248" y="1424199"/>
            <a:ext cx="0" cy="1399622"/>
          </a:xfrm>
          <a:prstGeom prst="straightConnector1">
            <a:avLst/>
          </a:prstGeom>
          <a:ln w="38100">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58" name="直線コネクタ 57"/>
          <p:cNvCxnSpPr/>
          <p:nvPr/>
        </p:nvCxnSpPr>
        <p:spPr>
          <a:xfrm flipH="1">
            <a:off x="9021355" y="6447633"/>
            <a:ext cx="2636819" cy="1457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
        <p:nvSpPr>
          <p:cNvPr id="59" name="楕円 58"/>
          <p:cNvSpPr/>
          <p:nvPr/>
        </p:nvSpPr>
        <p:spPr>
          <a:xfrm>
            <a:off x="5222760" y="3967437"/>
            <a:ext cx="1111169" cy="335666"/>
          </a:xfrm>
          <a:prstGeom prst="ellipse">
            <a:avLst/>
          </a:prstGeom>
          <a:noFill/>
          <a:ln w="38100">
            <a:solidFill>
              <a:srgbClr val="FF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楕円 60"/>
          <p:cNvSpPr/>
          <p:nvPr/>
        </p:nvSpPr>
        <p:spPr>
          <a:xfrm>
            <a:off x="7991930" y="6279800"/>
            <a:ext cx="1111169" cy="335666"/>
          </a:xfrm>
          <a:prstGeom prst="ellipse">
            <a:avLst/>
          </a:prstGeom>
          <a:no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楕円 61"/>
          <p:cNvSpPr/>
          <p:nvPr/>
        </p:nvSpPr>
        <p:spPr>
          <a:xfrm>
            <a:off x="10388087" y="2823821"/>
            <a:ext cx="1111169" cy="335666"/>
          </a:xfrm>
          <a:prstGeom prst="ellipse">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p:cNvSpPr txBox="1"/>
          <p:nvPr/>
        </p:nvSpPr>
        <p:spPr>
          <a:xfrm>
            <a:off x="1087781" y="2325716"/>
            <a:ext cx="2097049" cy="369332"/>
          </a:xfrm>
          <a:prstGeom prst="rect">
            <a:avLst/>
          </a:prstGeom>
          <a:noFill/>
        </p:spPr>
        <p:txBody>
          <a:bodyPr wrap="none" rtlCol="0">
            <a:spAutoFit/>
          </a:bodyPr>
          <a:lstStyle/>
          <a:p>
            <a:r>
              <a:rPr lang="en-US" altLang="ja-JP" dirty="0"/>
              <a:t>※</a:t>
            </a:r>
            <a:r>
              <a:rPr lang="ja-JP" altLang="en-US" dirty="0"/>
              <a:t>３ 決算書の番号</a:t>
            </a:r>
            <a:endParaRPr kumimoji="1" lang="ja-JP" altLang="en-US" dirty="0"/>
          </a:p>
        </p:txBody>
      </p:sp>
      <p:sp>
        <p:nvSpPr>
          <p:cNvPr id="20" name="正方形/長方形 19"/>
          <p:cNvSpPr/>
          <p:nvPr/>
        </p:nvSpPr>
        <p:spPr>
          <a:xfrm>
            <a:off x="5075695" y="2823821"/>
            <a:ext cx="263471" cy="3731962"/>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正方形/長方形 36"/>
          <p:cNvSpPr/>
          <p:nvPr/>
        </p:nvSpPr>
        <p:spPr>
          <a:xfrm>
            <a:off x="7715989" y="2803554"/>
            <a:ext cx="263471" cy="3731962"/>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9" name="直線コネクタ 38"/>
          <p:cNvCxnSpPr/>
          <p:nvPr/>
        </p:nvCxnSpPr>
        <p:spPr>
          <a:xfrm flipV="1">
            <a:off x="3214666" y="2467017"/>
            <a:ext cx="4633058" cy="1446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 name="直線矢印コネクタ 39"/>
          <p:cNvCxnSpPr>
            <a:endCxn id="20" idx="0"/>
          </p:cNvCxnSpPr>
          <p:nvPr/>
        </p:nvCxnSpPr>
        <p:spPr>
          <a:xfrm>
            <a:off x="5197213" y="2467017"/>
            <a:ext cx="10218" cy="356804"/>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5" name="直線矢印コネクタ 44"/>
          <p:cNvCxnSpPr/>
          <p:nvPr/>
        </p:nvCxnSpPr>
        <p:spPr>
          <a:xfrm>
            <a:off x="7832585" y="2451714"/>
            <a:ext cx="10218" cy="356804"/>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86145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0" y="615982"/>
            <a:ext cx="12191999" cy="461665"/>
          </a:xfrm>
          <a:prstGeom prst="rect">
            <a:avLst/>
          </a:prstGeom>
          <a:solidFill>
            <a:schemeClr val="accent1">
              <a:lumMod val="20000"/>
              <a:lumOff val="80000"/>
            </a:schemeClr>
          </a:solidFill>
        </p:spPr>
        <p:txBody>
          <a:bodyPr wrap="square" rtlCol="0">
            <a:spAutoFit/>
          </a:bodyPr>
          <a:lstStyle/>
          <a:p>
            <a:r>
              <a:rPr lang="ja-JP" altLang="en-US" sz="2400" dirty="0"/>
              <a:t>　　〇減価償却費の計算の仕方</a:t>
            </a:r>
            <a:endParaRPr kumimoji="1" lang="ja-JP" altLang="en-US" sz="2400" dirty="0"/>
          </a:p>
        </p:txBody>
      </p:sp>
      <p:sp>
        <p:nvSpPr>
          <p:cNvPr id="3" name="テキスト ボックス 2"/>
          <p:cNvSpPr txBox="1"/>
          <p:nvPr/>
        </p:nvSpPr>
        <p:spPr>
          <a:xfrm>
            <a:off x="743484" y="1410056"/>
            <a:ext cx="10477144" cy="4801314"/>
          </a:xfrm>
          <a:prstGeom prst="rect">
            <a:avLst/>
          </a:prstGeom>
          <a:noFill/>
        </p:spPr>
        <p:txBody>
          <a:bodyPr wrap="square" rtlCol="0">
            <a:spAutoFit/>
          </a:bodyPr>
          <a:lstStyle/>
          <a:p>
            <a:r>
              <a:rPr kumimoji="1" lang="ja-JP" altLang="en-US" dirty="0"/>
              <a:t>減価償却費とは</a:t>
            </a:r>
            <a:r>
              <a:rPr kumimoji="1" lang="en-US" altLang="ja-JP" dirty="0"/>
              <a:t>…</a:t>
            </a:r>
            <a:r>
              <a:rPr kumimoji="1" lang="ja-JP" altLang="en-US" dirty="0"/>
              <a:t>減価償却によって計上された経費のこと</a:t>
            </a:r>
            <a:endParaRPr kumimoji="1" lang="en-US" altLang="ja-JP" dirty="0"/>
          </a:p>
          <a:p>
            <a:endParaRPr lang="en-US" altLang="ja-JP" dirty="0"/>
          </a:p>
          <a:p>
            <a:r>
              <a:rPr kumimoji="1" lang="ja-JP" altLang="en-US" dirty="0"/>
              <a:t>減価償却費は定額法や定率法、その他の計算方法でも構いません。</a:t>
            </a:r>
            <a:endParaRPr kumimoji="1" lang="en-US" altLang="ja-JP" dirty="0"/>
          </a:p>
          <a:p>
            <a:endParaRPr lang="en-US" altLang="ja-JP" dirty="0"/>
          </a:p>
          <a:p>
            <a:r>
              <a:rPr kumimoji="1" lang="ja-JP" altLang="en-US" dirty="0"/>
              <a:t>　</a:t>
            </a:r>
            <a:r>
              <a:rPr kumimoji="1" lang="ja-JP" altLang="en-US" b="1" u="sng" dirty="0"/>
              <a:t>定額法</a:t>
            </a:r>
            <a:r>
              <a:rPr kumimoji="1" lang="ja-JP" altLang="en-US" dirty="0"/>
              <a:t>の場合</a:t>
            </a:r>
            <a:endParaRPr kumimoji="1" lang="en-US" altLang="ja-JP" dirty="0"/>
          </a:p>
          <a:p>
            <a:r>
              <a:rPr lang="ja-JP" altLang="en-US" dirty="0"/>
              <a:t>　　↳ 定額法は、毎年同額を減価償却費として計上する方法</a:t>
            </a:r>
            <a:endParaRPr lang="en-US" altLang="ja-JP" dirty="0"/>
          </a:p>
          <a:p>
            <a:r>
              <a:rPr lang="ja-JP" altLang="en-US" dirty="0"/>
              <a:t>　　   </a:t>
            </a:r>
            <a:endParaRPr lang="en-US" altLang="ja-JP" dirty="0"/>
          </a:p>
          <a:p>
            <a:r>
              <a:rPr lang="en-US" altLang="ja-JP" dirty="0"/>
              <a:t>          </a:t>
            </a:r>
            <a:r>
              <a:rPr lang="ja-JP" altLang="en-US" b="1" u="sng" dirty="0"/>
              <a:t>減価償却費＝取得価額</a:t>
            </a:r>
            <a:r>
              <a:rPr lang="en-US" altLang="ja-JP" b="1" u="sng" dirty="0"/>
              <a:t>×</a:t>
            </a:r>
            <a:r>
              <a:rPr lang="ja-JP" altLang="en-US" b="1" u="sng" dirty="0"/>
              <a:t>定額法の償却率（</a:t>
            </a:r>
            <a:r>
              <a:rPr lang="en-US" altLang="ja-JP" b="1" u="sng" dirty="0"/>
              <a:t>※</a:t>
            </a:r>
            <a:r>
              <a:rPr lang="ja-JP" altLang="en-US" b="1" u="sng" dirty="0"/>
              <a:t>５）</a:t>
            </a:r>
            <a:endParaRPr lang="en-US" altLang="ja-JP" b="1" u="sng" dirty="0"/>
          </a:p>
          <a:p>
            <a:r>
              <a:rPr lang="ja-JP" altLang="en-US" dirty="0"/>
              <a:t>　</a:t>
            </a:r>
            <a:endParaRPr lang="en-US" altLang="ja-JP" dirty="0"/>
          </a:p>
          <a:p>
            <a:r>
              <a:rPr lang="ja-JP" altLang="en-US" dirty="0"/>
              <a:t>　　</a:t>
            </a:r>
            <a:endParaRPr lang="en-US" altLang="ja-JP" dirty="0"/>
          </a:p>
          <a:p>
            <a:endParaRPr lang="en-US" altLang="ja-JP" dirty="0"/>
          </a:p>
          <a:p>
            <a:r>
              <a:rPr lang="ja-JP" altLang="en-US" dirty="0"/>
              <a:t>　</a:t>
            </a:r>
            <a:r>
              <a:rPr lang="ja-JP" altLang="en-US" b="1" u="sng" dirty="0"/>
              <a:t>定率法</a:t>
            </a:r>
            <a:r>
              <a:rPr lang="ja-JP" altLang="en-US" dirty="0"/>
              <a:t>の場合</a:t>
            </a:r>
            <a:endParaRPr lang="en-US" altLang="ja-JP" dirty="0"/>
          </a:p>
          <a:p>
            <a:r>
              <a:rPr lang="ja-JP" altLang="en-US" dirty="0"/>
              <a:t>　　↳定率法は、初年度に減価償却費を大きな金額で計上し、</a:t>
            </a:r>
            <a:endParaRPr lang="en-US" altLang="ja-JP" dirty="0"/>
          </a:p>
          <a:p>
            <a:r>
              <a:rPr lang="ja-JP" altLang="en-US" dirty="0"/>
              <a:t>　　  その後は毎年一定の償却率を掛けて、徐々に減少させていく方法</a:t>
            </a:r>
            <a:endParaRPr lang="en-US" altLang="ja-JP" dirty="0"/>
          </a:p>
          <a:p>
            <a:endParaRPr lang="en-US" altLang="ja-JP" dirty="0"/>
          </a:p>
          <a:p>
            <a:r>
              <a:rPr lang="ja-JP" altLang="en-US" dirty="0"/>
              <a:t>　　　</a:t>
            </a:r>
            <a:r>
              <a:rPr lang="ja-JP" altLang="en-US" b="1" u="sng" dirty="0"/>
              <a:t>減価償却費＝（取得価額－減価償却累計額）</a:t>
            </a:r>
            <a:r>
              <a:rPr lang="en-US" altLang="ja-JP" b="1" u="sng" dirty="0"/>
              <a:t>×</a:t>
            </a:r>
            <a:r>
              <a:rPr lang="ja-JP" altLang="en-US" b="1" u="sng" dirty="0"/>
              <a:t>定率法の償却率（</a:t>
            </a:r>
            <a:r>
              <a:rPr lang="en-US" altLang="ja-JP" b="1" u="sng" dirty="0"/>
              <a:t>※</a:t>
            </a:r>
            <a:r>
              <a:rPr lang="ja-JP" altLang="en-US" b="1" u="sng" dirty="0"/>
              <a:t>）</a:t>
            </a:r>
            <a:endParaRPr lang="en-US" altLang="ja-JP" b="1" u="sng" dirty="0"/>
          </a:p>
          <a:p>
            <a:endParaRPr kumimoji="1" lang="ja-JP" altLang="en-US" dirty="0"/>
          </a:p>
        </p:txBody>
      </p:sp>
      <p:sp>
        <p:nvSpPr>
          <p:cNvPr id="6" name="正方形/長方形 5"/>
          <p:cNvSpPr/>
          <p:nvPr/>
        </p:nvSpPr>
        <p:spPr>
          <a:xfrm>
            <a:off x="743484" y="2478280"/>
            <a:ext cx="10630968" cy="3854154"/>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2546647" y="3865463"/>
            <a:ext cx="4793449" cy="523220"/>
          </a:xfrm>
          <a:prstGeom prst="rect">
            <a:avLst/>
          </a:prstGeom>
          <a:noFill/>
        </p:spPr>
        <p:txBody>
          <a:bodyPr wrap="square" rtlCol="0">
            <a:spAutoFit/>
          </a:bodyPr>
          <a:lstStyle/>
          <a:p>
            <a:r>
              <a:rPr lang="ja-JP" altLang="en-US" sz="1400" dirty="0"/>
              <a:t>例　資産名：トラクター　　</a:t>
            </a:r>
            <a:r>
              <a:rPr kumimoji="1" lang="ja-JP" altLang="en-US" sz="1400" dirty="0"/>
              <a:t>取得年：２年目～</a:t>
            </a:r>
            <a:r>
              <a:rPr lang="ja-JP" altLang="en-US" sz="1400" dirty="0"/>
              <a:t>　</a:t>
            </a:r>
            <a:endParaRPr lang="en-US" altLang="ja-JP" sz="1400" dirty="0"/>
          </a:p>
          <a:p>
            <a:r>
              <a:rPr lang="ja-JP" altLang="en-US" sz="1400" dirty="0"/>
              <a:t>　　耐用年数：７年　　　　</a:t>
            </a:r>
            <a:r>
              <a:rPr kumimoji="1" lang="ja-JP" altLang="en-US" sz="1400" dirty="0"/>
              <a:t>取得価額：５０００千円</a:t>
            </a:r>
            <a:endParaRPr kumimoji="1" lang="en-US" altLang="ja-JP" sz="1400" dirty="0"/>
          </a:p>
        </p:txBody>
      </p:sp>
      <p:sp>
        <p:nvSpPr>
          <p:cNvPr id="8" name="角丸四角形吹き出し 7"/>
          <p:cNvSpPr/>
          <p:nvPr/>
        </p:nvSpPr>
        <p:spPr>
          <a:xfrm>
            <a:off x="2546647" y="3742513"/>
            <a:ext cx="4538371" cy="769121"/>
          </a:xfrm>
          <a:prstGeom prst="wedgeRoundRectCallout">
            <a:avLst>
              <a:gd name="adj1" fmla="val -55337"/>
              <a:gd name="adj2" fmla="val -35438"/>
              <a:gd name="adj3" fmla="val 16667"/>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右矢印 9"/>
          <p:cNvSpPr/>
          <p:nvPr/>
        </p:nvSpPr>
        <p:spPr>
          <a:xfrm>
            <a:off x="7238842" y="3852896"/>
            <a:ext cx="555477" cy="530385"/>
          </a:xfrm>
          <a:prstGeom prst="rightArrow">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7803761" y="3957796"/>
            <a:ext cx="3568326" cy="338554"/>
          </a:xfrm>
          <a:prstGeom prst="rect">
            <a:avLst/>
          </a:prstGeom>
          <a:noFill/>
        </p:spPr>
        <p:txBody>
          <a:bodyPr wrap="square" rtlCol="0">
            <a:spAutoFit/>
          </a:bodyPr>
          <a:lstStyle/>
          <a:p>
            <a:r>
              <a:rPr kumimoji="1" lang="en-US" altLang="ja-JP" sz="1600" dirty="0"/>
              <a:t>5,000,000</a:t>
            </a:r>
            <a:r>
              <a:rPr kumimoji="1" lang="ja-JP" altLang="en-US" sz="1600" dirty="0"/>
              <a:t>円</a:t>
            </a:r>
            <a:r>
              <a:rPr kumimoji="1" lang="en-US" altLang="ja-JP" sz="1600" dirty="0"/>
              <a:t>×0.143</a:t>
            </a:r>
            <a:r>
              <a:rPr kumimoji="1" lang="ja-JP" altLang="en-US" sz="1600" dirty="0"/>
              <a:t>＝</a:t>
            </a:r>
            <a:r>
              <a:rPr kumimoji="1" lang="en-US" altLang="ja-JP" sz="1600" u="sng" dirty="0"/>
              <a:t>715,000</a:t>
            </a:r>
            <a:r>
              <a:rPr kumimoji="1" lang="ja-JP" altLang="en-US" sz="1600" u="sng" dirty="0"/>
              <a:t>円</a:t>
            </a:r>
          </a:p>
        </p:txBody>
      </p:sp>
    </p:spTree>
    <p:extLst>
      <p:ext uri="{BB962C8B-B14F-4D97-AF65-F5344CB8AC3E}">
        <p14:creationId xmlns:p14="http://schemas.microsoft.com/office/powerpoint/2010/main" val="32552855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49377" y="733171"/>
            <a:ext cx="12186302" cy="1631216"/>
          </a:xfrm>
          <a:prstGeom prst="rect">
            <a:avLst/>
          </a:prstGeom>
          <a:noFill/>
        </p:spPr>
        <p:txBody>
          <a:bodyPr wrap="square" rtlCol="0">
            <a:spAutoFit/>
          </a:bodyPr>
          <a:lstStyle/>
          <a:p>
            <a:r>
              <a:rPr lang="ja-JP" altLang="en-US" b="1" dirty="0"/>
              <a:t>　</a:t>
            </a:r>
            <a:r>
              <a:rPr lang="en-US" altLang="ja-JP" b="1" dirty="0"/>
              <a:t>※</a:t>
            </a:r>
            <a:r>
              <a:rPr lang="ja-JP" altLang="en-US" b="1" dirty="0"/>
              <a:t>５「減価償却資産の耐用年数等に関する省令」</a:t>
            </a:r>
            <a:r>
              <a:rPr lang="zh-CN" altLang="en-US" dirty="0"/>
              <a:t>（昭和四十年大蔵省令第十五号）</a:t>
            </a:r>
            <a:endParaRPr lang="en-US" altLang="ja-JP" dirty="0"/>
          </a:p>
          <a:p>
            <a:endParaRPr kumimoji="1" lang="en-US" altLang="ja-JP" b="1" dirty="0"/>
          </a:p>
          <a:p>
            <a:r>
              <a:rPr kumimoji="1" lang="ja-JP" altLang="en-US" b="1" dirty="0"/>
              <a:t>　別表７　　　　　　　　　　　　　　　　　　　　　　　別表８　　　　　　　　　　　</a:t>
            </a:r>
            <a:endParaRPr kumimoji="1" lang="en-US" altLang="ja-JP" b="1" dirty="0"/>
          </a:p>
          <a:p>
            <a:r>
              <a:rPr kumimoji="1" lang="ja-JP" altLang="en-US" b="1" dirty="0"/>
              <a:t>　　　　　　　</a:t>
            </a:r>
            <a:endParaRPr kumimoji="1" lang="en-US" altLang="ja-JP" b="1" dirty="0"/>
          </a:p>
          <a:p>
            <a:r>
              <a:rPr lang="ja-JP" altLang="en-US" sz="1400" dirty="0"/>
              <a:t>　平成十九年三月三十一日以前に取得をされた　　　　　　　　　　　　　平成十九年四月一日以後に取得をされた</a:t>
            </a:r>
            <a:endParaRPr lang="en-US" altLang="ja-JP" sz="1400" dirty="0"/>
          </a:p>
          <a:p>
            <a:r>
              <a:rPr lang="ja-JP" altLang="en-US" sz="1400" dirty="0"/>
              <a:t>　減価償却資産の償却率表　　　　　　　　　　　　　　　　　　　　　　減価償却資産の定額法の償却率表　</a:t>
            </a:r>
            <a:endParaRPr kumimoji="1" lang="ja-JP" altLang="en-US" dirty="0"/>
          </a:p>
        </p:txBody>
      </p:sp>
      <p:graphicFrame>
        <p:nvGraphicFramePr>
          <p:cNvPr id="3" name="表 2"/>
          <p:cNvGraphicFramePr>
            <a:graphicFrameLocks noGrp="1"/>
          </p:cNvGraphicFramePr>
          <p:nvPr>
            <p:extLst>
              <p:ext uri="{D42A27DB-BD31-4B8C-83A1-F6EECF244321}">
                <p14:modId xmlns:p14="http://schemas.microsoft.com/office/powerpoint/2010/main" val="720094529"/>
              </p:ext>
            </p:extLst>
          </p:nvPr>
        </p:nvGraphicFramePr>
        <p:xfrm>
          <a:off x="376013" y="2364387"/>
          <a:ext cx="4845467" cy="2789607"/>
        </p:xfrm>
        <a:graphic>
          <a:graphicData uri="http://schemas.openxmlformats.org/drawingml/2006/table">
            <a:tbl>
              <a:tblPr firstRow="1" bandRow="1">
                <a:tableStyleId>{5C22544A-7EE6-4342-B048-85BDC9FD1C3A}</a:tableStyleId>
              </a:tblPr>
              <a:tblGrid>
                <a:gridCol w="1062277">
                  <a:extLst>
                    <a:ext uri="{9D8B030D-6E8A-4147-A177-3AD203B41FA5}">
                      <a16:colId xmlns:a16="http://schemas.microsoft.com/office/drawing/2014/main" val="1302221392"/>
                    </a:ext>
                  </a:extLst>
                </a:gridCol>
                <a:gridCol w="1954390">
                  <a:extLst>
                    <a:ext uri="{9D8B030D-6E8A-4147-A177-3AD203B41FA5}">
                      <a16:colId xmlns:a16="http://schemas.microsoft.com/office/drawing/2014/main" val="4165411235"/>
                    </a:ext>
                  </a:extLst>
                </a:gridCol>
                <a:gridCol w="1828800">
                  <a:extLst>
                    <a:ext uri="{9D8B030D-6E8A-4147-A177-3AD203B41FA5}">
                      <a16:colId xmlns:a16="http://schemas.microsoft.com/office/drawing/2014/main" val="2373189945"/>
                    </a:ext>
                  </a:extLst>
                </a:gridCol>
              </a:tblGrid>
              <a:tr h="370267">
                <a:tc>
                  <a:txBody>
                    <a:bodyPr/>
                    <a:lstStyle/>
                    <a:p>
                      <a:r>
                        <a:rPr kumimoji="1" lang="ja-JP" altLang="en-US" sz="1600" dirty="0"/>
                        <a:t>耐用年数</a:t>
                      </a:r>
                    </a:p>
                  </a:txBody>
                  <a:tcPr/>
                </a:tc>
                <a:tc>
                  <a:txBody>
                    <a:bodyPr/>
                    <a:lstStyle/>
                    <a:p>
                      <a:r>
                        <a:rPr kumimoji="1" lang="ja-JP" altLang="en-US" sz="1600" dirty="0"/>
                        <a:t>旧定額法の償却率</a:t>
                      </a:r>
                    </a:p>
                  </a:txBody>
                  <a:tcPr/>
                </a:tc>
                <a:tc>
                  <a:txBody>
                    <a:bodyPr/>
                    <a:lstStyle/>
                    <a:p>
                      <a:r>
                        <a:rPr kumimoji="1" lang="ja-JP" altLang="en-US" sz="1600" dirty="0"/>
                        <a:t>旧定率法の償却率</a:t>
                      </a:r>
                    </a:p>
                  </a:txBody>
                  <a:tcPr/>
                </a:tc>
                <a:extLst>
                  <a:ext uri="{0D108BD9-81ED-4DB2-BD59-A6C34878D82A}">
                    <a16:rowId xmlns:a16="http://schemas.microsoft.com/office/drawing/2014/main" val="2033247580"/>
                  </a:ext>
                </a:extLst>
              </a:tr>
              <a:tr h="345620">
                <a:tc>
                  <a:txBody>
                    <a:bodyPr/>
                    <a:lstStyle/>
                    <a:p>
                      <a:pPr algn="ctr"/>
                      <a:r>
                        <a:rPr kumimoji="1" lang="ja-JP" altLang="en-US" sz="1600" dirty="0"/>
                        <a:t>年</a:t>
                      </a:r>
                    </a:p>
                  </a:txBody>
                  <a:tcPr/>
                </a:tc>
                <a:tc>
                  <a:txBody>
                    <a:bodyPr/>
                    <a:lstStyle/>
                    <a:p>
                      <a:pPr algn="ctr"/>
                      <a:endParaRPr kumimoji="1" lang="ja-JP" altLang="en-US" sz="1600" dirty="0"/>
                    </a:p>
                  </a:txBody>
                  <a:tcPr/>
                </a:tc>
                <a:tc>
                  <a:txBody>
                    <a:bodyPr/>
                    <a:lstStyle/>
                    <a:p>
                      <a:pPr algn="ctr"/>
                      <a:endParaRPr kumimoji="1" lang="ja-JP" altLang="en-US" sz="1600" dirty="0"/>
                    </a:p>
                  </a:txBody>
                  <a:tcPr/>
                </a:tc>
                <a:extLst>
                  <a:ext uri="{0D108BD9-81ED-4DB2-BD59-A6C34878D82A}">
                    <a16:rowId xmlns:a16="http://schemas.microsoft.com/office/drawing/2014/main" val="783342251"/>
                  </a:ext>
                </a:extLst>
              </a:tr>
              <a:tr h="345620">
                <a:tc>
                  <a:txBody>
                    <a:bodyPr/>
                    <a:lstStyle/>
                    <a:p>
                      <a:pPr algn="ctr"/>
                      <a:r>
                        <a:rPr kumimoji="1" lang="ja-JP" altLang="en-US" sz="1600" dirty="0"/>
                        <a:t>二</a:t>
                      </a:r>
                    </a:p>
                  </a:txBody>
                  <a:tcPr/>
                </a:tc>
                <a:tc>
                  <a:txBody>
                    <a:bodyPr/>
                    <a:lstStyle/>
                    <a:p>
                      <a:pPr algn="ctr"/>
                      <a:r>
                        <a:rPr kumimoji="1" lang="ja-JP" altLang="en-US" sz="1600" dirty="0"/>
                        <a:t>〇・五〇〇</a:t>
                      </a:r>
                    </a:p>
                  </a:txBody>
                  <a:tcPr/>
                </a:tc>
                <a:tc>
                  <a:txBody>
                    <a:bodyPr/>
                    <a:lstStyle/>
                    <a:p>
                      <a:pPr algn="ctr"/>
                      <a:r>
                        <a:rPr kumimoji="1" lang="ja-JP" altLang="en-US" sz="1600" b="0" i="0" kern="1200" dirty="0">
                          <a:solidFill>
                            <a:schemeClr val="dk1"/>
                          </a:solidFill>
                          <a:effectLst/>
                          <a:latin typeface="+mn-lt"/>
                          <a:ea typeface="+mn-ea"/>
                          <a:cs typeface="+mn-cs"/>
                        </a:rPr>
                        <a:t>〇・六八四</a:t>
                      </a:r>
                      <a:endParaRPr kumimoji="1" lang="ja-JP" altLang="en-US" sz="1600" dirty="0"/>
                    </a:p>
                  </a:txBody>
                  <a:tcPr/>
                </a:tc>
                <a:extLst>
                  <a:ext uri="{0D108BD9-81ED-4DB2-BD59-A6C34878D82A}">
                    <a16:rowId xmlns:a16="http://schemas.microsoft.com/office/drawing/2014/main" val="3632093781"/>
                  </a:ext>
                </a:extLst>
              </a:tr>
              <a:tr h="345620">
                <a:tc>
                  <a:txBody>
                    <a:bodyPr/>
                    <a:lstStyle/>
                    <a:p>
                      <a:pPr algn="ctr"/>
                      <a:r>
                        <a:rPr kumimoji="1" lang="ja-JP" altLang="en-US" sz="1600" dirty="0"/>
                        <a:t>三</a:t>
                      </a:r>
                    </a:p>
                  </a:txBody>
                  <a:tcPr/>
                </a:tc>
                <a:tc>
                  <a:txBody>
                    <a:bodyPr/>
                    <a:lstStyle/>
                    <a:p>
                      <a:pPr algn="ctr"/>
                      <a:r>
                        <a:rPr kumimoji="1" lang="ja-JP" altLang="en-US" sz="1600" dirty="0"/>
                        <a:t>〇・三三三</a:t>
                      </a:r>
                    </a:p>
                  </a:txBody>
                  <a:tcPr/>
                </a:tc>
                <a:tc>
                  <a:txBody>
                    <a:bodyPr/>
                    <a:lstStyle/>
                    <a:p>
                      <a:pPr algn="ctr"/>
                      <a:r>
                        <a:rPr kumimoji="1" lang="ja-JP" altLang="en-US" sz="1600" b="0" i="0" kern="1200" dirty="0">
                          <a:solidFill>
                            <a:schemeClr val="dk1"/>
                          </a:solidFill>
                          <a:effectLst/>
                          <a:latin typeface="+mn-lt"/>
                          <a:ea typeface="+mn-ea"/>
                          <a:cs typeface="+mn-cs"/>
                        </a:rPr>
                        <a:t>〇・五三六</a:t>
                      </a:r>
                      <a:endParaRPr kumimoji="1" lang="ja-JP" altLang="en-US" sz="1600" dirty="0"/>
                    </a:p>
                  </a:txBody>
                  <a:tcPr/>
                </a:tc>
                <a:extLst>
                  <a:ext uri="{0D108BD9-81ED-4DB2-BD59-A6C34878D82A}">
                    <a16:rowId xmlns:a16="http://schemas.microsoft.com/office/drawing/2014/main" val="3859451992"/>
                  </a:ext>
                </a:extLst>
              </a:tr>
              <a:tr h="345620">
                <a:tc>
                  <a:txBody>
                    <a:bodyPr/>
                    <a:lstStyle/>
                    <a:p>
                      <a:pPr algn="ctr"/>
                      <a:r>
                        <a:rPr kumimoji="1" lang="ja-JP" altLang="en-US" sz="1600" dirty="0"/>
                        <a:t>四</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t>〇・二五〇</a:t>
                      </a:r>
                    </a:p>
                  </a:txBody>
                  <a:tcPr/>
                </a:tc>
                <a:tc>
                  <a:txBody>
                    <a:bodyPr/>
                    <a:lstStyle/>
                    <a:p>
                      <a:pPr algn="ctr"/>
                      <a:r>
                        <a:rPr kumimoji="1" lang="ja-JP" altLang="en-US" sz="1600" b="0" i="0" kern="1200" dirty="0">
                          <a:solidFill>
                            <a:schemeClr val="dk1"/>
                          </a:solidFill>
                          <a:effectLst/>
                          <a:latin typeface="+mn-lt"/>
                          <a:ea typeface="+mn-ea"/>
                          <a:cs typeface="+mn-cs"/>
                        </a:rPr>
                        <a:t>〇・四三八</a:t>
                      </a:r>
                      <a:endParaRPr kumimoji="1" lang="ja-JP" altLang="en-US" sz="1600" dirty="0"/>
                    </a:p>
                  </a:txBody>
                  <a:tcPr/>
                </a:tc>
                <a:extLst>
                  <a:ext uri="{0D108BD9-81ED-4DB2-BD59-A6C34878D82A}">
                    <a16:rowId xmlns:a16="http://schemas.microsoft.com/office/drawing/2014/main" val="3706280101"/>
                  </a:ext>
                </a:extLst>
              </a:tr>
              <a:tr h="345620">
                <a:tc>
                  <a:txBody>
                    <a:bodyPr/>
                    <a:lstStyle/>
                    <a:p>
                      <a:pPr algn="ctr"/>
                      <a:r>
                        <a:rPr kumimoji="1" lang="ja-JP" altLang="en-US" sz="1600" dirty="0"/>
                        <a:t>五</a:t>
                      </a:r>
                    </a:p>
                  </a:txBody>
                  <a:tcPr/>
                </a:tc>
                <a:tc>
                  <a:txBody>
                    <a:bodyPr/>
                    <a:lstStyle/>
                    <a:p>
                      <a:pPr algn="ctr"/>
                      <a:r>
                        <a:rPr kumimoji="1" lang="ja-JP" altLang="en-US" sz="1600" dirty="0"/>
                        <a:t>〇・二〇〇</a:t>
                      </a:r>
                    </a:p>
                  </a:txBody>
                  <a:tcPr/>
                </a:tc>
                <a:tc>
                  <a:txBody>
                    <a:bodyPr/>
                    <a:lstStyle/>
                    <a:p>
                      <a:pPr algn="ctr"/>
                      <a:r>
                        <a:rPr kumimoji="1" lang="ja-JP" altLang="en-US" sz="1600" b="0" i="0" kern="1200" dirty="0">
                          <a:solidFill>
                            <a:schemeClr val="dk1"/>
                          </a:solidFill>
                          <a:effectLst/>
                          <a:latin typeface="+mn-lt"/>
                          <a:ea typeface="+mn-ea"/>
                          <a:cs typeface="+mn-cs"/>
                        </a:rPr>
                        <a:t>〇・三六九</a:t>
                      </a:r>
                      <a:endParaRPr kumimoji="1" lang="ja-JP" altLang="en-US" sz="1600" dirty="0"/>
                    </a:p>
                  </a:txBody>
                  <a:tcPr/>
                </a:tc>
                <a:extLst>
                  <a:ext uri="{0D108BD9-81ED-4DB2-BD59-A6C34878D82A}">
                    <a16:rowId xmlns:a16="http://schemas.microsoft.com/office/drawing/2014/main" val="4278237325"/>
                  </a:ext>
                </a:extLst>
              </a:tr>
              <a:tr h="345620">
                <a:tc>
                  <a:txBody>
                    <a:bodyPr/>
                    <a:lstStyle/>
                    <a:p>
                      <a:pPr algn="ctr"/>
                      <a:r>
                        <a:rPr kumimoji="1" lang="ja-JP" altLang="en-US" sz="1600" dirty="0"/>
                        <a:t>六</a:t>
                      </a:r>
                    </a:p>
                  </a:txBody>
                  <a:tcPr/>
                </a:tc>
                <a:tc>
                  <a:txBody>
                    <a:bodyPr/>
                    <a:lstStyle/>
                    <a:p>
                      <a:pPr algn="ctr"/>
                      <a:r>
                        <a:rPr kumimoji="1" lang="ja-JP" altLang="en-US" sz="1600" b="0" i="0" kern="1200" dirty="0">
                          <a:solidFill>
                            <a:schemeClr val="dk1"/>
                          </a:solidFill>
                          <a:effectLst/>
                          <a:latin typeface="+mn-lt"/>
                          <a:ea typeface="+mn-ea"/>
                          <a:cs typeface="+mn-cs"/>
                        </a:rPr>
                        <a:t>〇・一六六</a:t>
                      </a:r>
                      <a:endParaRPr kumimoji="1" lang="ja-JP" altLang="en-US" sz="1600" dirty="0"/>
                    </a:p>
                  </a:txBody>
                  <a:tcPr/>
                </a:tc>
                <a:tc>
                  <a:txBody>
                    <a:bodyPr/>
                    <a:lstStyle/>
                    <a:p>
                      <a:pPr algn="ctr"/>
                      <a:r>
                        <a:rPr kumimoji="1" lang="ja-JP" altLang="en-US" sz="1600" b="0" i="0" kern="1200" dirty="0">
                          <a:solidFill>
                            <a:schemeClr val="dk1"/>
                          </a:solidFill>
                          <a:effectLst/>
                          <a:latin typeface="+mn-lt"/>
                          <a:ea typeface="+mn-ea"/>
                          <a:cs typeface="+mn-cs"/>
                        </a:rPr>
                        <a:t>〇・三一九</a:t>
                      </a:r>
                      <a:endParaRPr kumimoji="1" lang="ja-JP" altLang="en-US" sz="1600" dirty="0"/>
                    </a:p>
                  </a:txBody>
                  <a:tcPr/>
                </a:tc>
                <a:extLst>
                  <a:ext uri="{0D108BD9-81ED-4DB2-BD59-A6C34878D82A}">
                    <a16:rowId xmlns:a16="http://schemas.microsoft.com/office/drawing/2014/main" val="1190917370"/>
                  </a:ext>
                </a:extLst>
              </a:tr>
              <a:tr h="345620">
                <a:tc>
                  <a:txBody>
                    <a:bodyPr/>
                    <a:lstStyle/>
                    <a:p>
                      <a:pPr algn="ctr"/>
                      <a:r>
                        <a:rPr kumimoji="1" lang="ja-JP" altLang="en-US" sz="1600" dirty="0"/>
                        <a:t>七</a:t>
                      </a:r>
                      <a:endParaRPr kumimoji="1" lang="en-US" altLang="ja-JP" sz="1600" dirty="0"/>
                    </a:p>
                  </a:txBody>
                  <a:tcPr/>
                </a:tc>
                <a:tc>
                  <a:txBody>
                    <a:bodyPr/>
                    <a:lstStyle/>
                    <a:p>
                      <a:pPr algn="ctr"/>
                      <a:r>
                        <a:rPr kumimoji="1" lang="ja-JP" altLang="en-US" sz="1600" b="0" i="0" kern="1200" dirty="0">
                          <a:solidFill>
                            <a:schemeClr val="dk1"/>
                          </a:solidFill>
                          <a:effectLst/>
                          <a:latin typeface="+mn-lt"/>
                          <a:ea typeface="+mn-ea"/>
                          <a:cs typeface="+mn-cs"/>
                        </a:rPr>
                        <a:t>〇・一四二</a:t>
                      </a:r>
                      <a:endParaRPr kumimoji="1" lang="ja-JP" altLang="en-US" sz="1600" dirty="0"/>
                    </a:p>
                  </a:txBody>
                  <a:tcPr/>
                </a:tc>
                <a:tc>
                  <a:txBody>
                    <a:bodyPr/>
                    <a:lstStyle/>
                    <a:p>
                      <a:pPr algn="ctr"/>
                      <a:r>
                        <a:rPr kumimoji="1" lang="ja-JP" altLang="en-US" sz="1600" b="0" i="0" kern="1200" dirty="0">
                          <a:solidFill>
                            <a:schemeClr val="dk1"/>
                          </a:solidFill>
                          <a:effectLst/>
                          <a:latin typeface="+mn-lt"/>
                          <a:ea typeface="+mn-ea"/>
                          <a:cs typeface="+mn-cs"/>
                        </a:rPr>
                        <a:t>〇・二八〇</a:t>
                      </a:r>
                      <a:endParaRPr kumimoji="1" lang="ja-JP" altLang="en-US" sz="1600" dirty="0"/>
                    </a:p>
                  </a:txBody>
                  <a:tcPr/>
                </a:tc>
                <a:extLst>
                  <a:ext uri="{0D108BD9-81ED-4DB2-BD59-A6C34878D82A}">
                    <a16:rowId xmlns:a16="http://schemas.microsoft.com/office/drawing/2014/main" val="4051698521"/>
                  </a:ext>
                </a:extLst>
              </a:tr>
            </a:tbl>
          </a:graphicData>
        </a:graphic>
      </p:graphicFrame>
      <p:graphicFrame>
        <p:nvGraphicFramePr>
          <p:cNvPr id="4" name="表 3"/>
          <p:cNvGraphicFramePr>
            <a:graphicFrameLocks noGrp="1"/>
          </p:cNvGraphicFramePr>
          <p:nvPr>
            <p:extLst>
              <p:ext uri="{D42A27DB-BD31-4B8C-83A1-F6EECF244321}">
                <p14:modId xmlns:p14="http://schemas.microsoft.com/office/powerpoint/2010/main" val="2875863993"/>
              </p:ext>
            </p:extLst>
          </p:nvPr>
        </p:nvGraphicFramePr>
        <p:xfrm>
          <a:off x="6202349" y="2364387"/>
          <a:ext cx="3616771" cy="2789607"/>
        </p:xfrm>
        <a:graphic>
          <a:graphicData uri="http://schemas.openxmlformats.org/drawingml/2006/table">
            <a:tbl>
              <a:tblPr firstRow="1" bandRow="1">
                <a:tableStyleId>{5C22544A-7EE6-4342-B048-85BDC9FD1C3A}</a:tableStyleId>
              </a:tblPr>
              <a:tblGrid>
                <a:gridCol w="1121397">
                  <a:extLst>
                    <a:ext uri="{9D8B030D-6E8A-4147-A177-3AD203B41FA5}">
                      <a16:colId xmlns:a16="http://schemas.microsoft.com/office/drawing/2014/main" val="2849844517"/>
                    </a:ext>
                  </a:extLst>
                </a:gridCol>
                <a:gridCol w="2495374">
                  <a:extLst>
                    <a:ext uri="{9D8B030D-6E8A-4147-A177-3AD203B41FA5}">
                      <a16:colId xmlns:a16="http://schemas.microsoft.com/office/drawing/2014/main" val="2866466615"/>
                    </a:ext>
                  </a:extLst>
                </a:gridCol>
              </a:tblGrid>
              <a:tr h="366445">
                <a:tc>
                  <a:txBody>
                    <a:bodyPr/>
                    <a:lstStyle/>
                    <a:p>
                      <a:r>
                        <a:rPr kumimoji="1" lang="ja-JP" altLang="en-US" sz="1600" dirty="0"/>
                        <a:t>耐用年数</a:t>
                      </a:r>
                      <a:endParaRPr kumimoji="1" lang="ja-JP" altLang="en-US" dirty="0"/>
                    </a:p>
                  </a:txBody>
                  <a:tcPr/>
                </a:tc>
                <a:tc>
                  <a:txBody>
                    <a:bodyPr/>
                    <a:lstStyle/>
                    <a:p>
                      <a:r>
                        <a:rPr kumimoji="1" lang="ja-JP" altLang="en-US" sz="1600" dirty="0"/>
                        <a:t>償却費</a:t>
                      </a:r>
                    </a:p>
                  </a:txBody>
                  <a:tcPr/>
                </a:tc>
                <a:extLst>
                  <a:ext uri="{0D108BD9-81ED-4DB2-BD59-A6C34878D82A}">
                    <a16:rowId xmlns:a16="http://schemas.microsoft.com/office/drawing/2014/main" val="306018768"/>
                  </a:ext>
                </a:extLst>
              </a:tr>
              <a:tr h="346166">
                <a:tc>
                  <a:txBody>
                    <a:bodyPr/>
                    <a:lstStyle/>
                    <a:p>
                      <a:pPr algn="ctr"/>
                      <a:r>
                        <a:rPr kumimoji="1" lang="ja-JP" altLang="en-US" sz="1600" dirty="0"/>
                        <a:t>年</a:t>
                      </a:r>
                    </a:p>
                  </a:txBody>
                  <a:tcPr/>
                </a:tc>
                <a:tc>
                  <a:txBody>
                    <a:bodyPr/>
                    <a:lstStyle/>
                    <a:p>
                      <a:pPr algn="ctr"/>
                      <a:endParaRPr kumimoji="1" lang="ja-JP" altLang="en-US" sz="1600" dirty="0"/>
                    </a:p>
                  </a:txBody>
                  <a:tcPr/>
                </a:tc>
                <a:extLst>
                  <a:ext uri="{0D108BD9-81ED-4DB2-BD59-A6C34878D82A}">
                    <a16:rowId xmlns:a16="http://schemas.microsoft.com/office/drawing/2014/main" val="3327574810"/>
                  </a:ext>
                </a:extLst>
              </a:tr>
              <a:tr h="346166">
                <a:tc>
                  <a:txBody>
                    <a:bodyPr/>
                    <a:lstStyle/>
                    <a:p>
                      <a:pPr algn="ctr"/>
                      <a:r>
                        <a:rPr kumimoji="1" lang="ja-JP" altLang="en-US" sz="1600" dirty="0"/>
                        <a:t>二</a:t>
                      </a:r>
                    </a:p>
                  </a:txBody>
                  <a:tcPr/>
                </a:tc>
                <a:tc>
                  <a:txBody>
                    <a:bodyPr/>
                    <a:lstStyle/>
                    <a:p>
                      <a:pPr algn="ctr"/>
                      <a:r>
                        <a:rPr kumimoji="1" lang="ja-JP" altLang="en-US" sz="1600" b="0" i="0" kern="1200" dirty="0">
                          <a:solidFill>
                            <a:schemeClr val="dk1"/>
                          </a:solidFill>
                          <a:effectLst/>
                          <a:latin typeface="+mn-lt"/>
                          <a:ea typeface="+mn-ea"/>
                          <a:cs typeface="+mn-cs"/>
                        </a:rPr>
                        <a:t>〇・五〇〇</a:t>
                      </a:r>
                      <a:endParaRPr kumimoji="1" lang="ja-JP" altLang="en-US" sz="1600" dirty="0"/>
                    </a:p>
                  </a:txBody>
                  <a:tcPr/>
                </a:tc>
                <a:extLst>
                  <a:ext uri="{0D108BD9-81ED-4DB2-BD59-A6C34878D82A}">
                    <a16:rowId xmlns:a16="http://schemas.microsoft.com/office/drawing/2014/main" val="3962569482"/>
                  </a:ext>
                </a:extLst>
              </a:tr>
              <a:tr h="346166">
                <a:tc>
                  <a:txBody>
                    <a:bodyPr/>
                    <a:lstStyle/>
                    <a:p>
                      <a:pPr algn="ctr"/>
                      <a:r>
                        <a:rPr kumimoji="1" lang="ja-JP" altLang="en-US" sz="1600" dirty="0"/>
                        <a:t>三</a:t>
                      </a:r>
                    </a:p>
                  </a:txBody>
                  <a:tcPr/>
                </a:tc>
                <a:tc>
                  <a:txBody>
                    <a:bodyPr/>
                    <a:lstStyle/>
                    <a:p>
                      <a:pPr algn="ctr"/>
                      <a:r>
                        <a:rPr kumimoji="1" lang="ja-JP" altLang="en-US" sz="1600" b="0" i="0" kern="1200" dirty="0">
                          <a:solidFill>
                            <a:schemeClr val="dk1"/>
                          </a:solidFill>
                          <a:effectLst/>
                          <a:latin typeface="+mn-lt"/>
                          <a:ea typeface="+mn-ea"/>
                          <a:cs typeface="+mn-cs"/>
                        </a:rPr>
                        <a:t>〇・三三四</a:t>
                      </a:r>
                      <a:endParaRPr kumimoji="1" lang="ja-JP" altLang="en-US" sz="1600" dirty="0"/>
                    </a:p>
                  </a:txBody>
                  <a:tcPr/>
                </a:tc>
                <a:extLst>
                  <a:ext uri="{0D108BD9-81ED-4DB2-BD59-A6C34878D82A}">
                    <a16:rowId xmlns:a16="http://schemas.microsoft.com/office/drawing/2014/main" val="1254233326"/>
                  </a:ext>
                </a:extLst>
              </a:tr>
              <a:tr h="346166">
                <a:tc>
                  <a:txBody>
                    <a:bodyPr/>
                    <a:lstStyle/>
                    <a:p>
                      <a:pPr algn="ctr"/>
                      <a:r>
                        <a:rPr kumimoji="1" lang="ja-JP" altLang="en-US" sz="1600" dirty="0"/>
                        <a:t>四</a:t>
                      </a:r>
                    </a:p>
                  </a:txBody>
                  <a:tcPr/>
                </a:tc>
                <a:tc>
                  <a:txBody>
                    <a:bodyPr/>
                    <a:lstStyle/>
                    <a:p>
                      <a:pPr algn="ctr"/>
                      <a:r>
                        <a:rPr kumimoji="1" lang="ja-JP" altLang="en-US" sz="1600" b="0" i="0" kern="1200" dirty="0">
                          <a:solidFill>
                            <a:schemeClr val="dk1"/>
                          </a:solidFill>
                          <a:effectLst/>
                          <a:latin typeface="+mn-lt"/>
                          <a:ea typeface="+mn-ea"/>
                          <a:cs typeface="+mn-cs"/>
                        </a:rPr>
                        <a:t>〇・二五〇</a:t>
                      </a:r>
                      <a:endParaRPr kumimoji="1" lang="ja-JP" altLang="en-US" sz="1600" dirty="0"/>
                    </a:p>
                  </a:txBody>
                  <a:tcPr/>
                </a:tc>
                <a:extLst>
                  <a:ext uri="{0D108BD9-81ED-4DB2-BD59-A6C34878D82A}">
                    <a16:rowId xmlns:a16="http://schemas.microsoft.com/office/drawing/2014/main" val="484901137"/>
                  </a:ext>
                </a:extLst>
              </a:tr>
              <a:tr h="346166">
                <a:tc>
                  <a:txBody>
                    <a:bodyPr/>
                    <a:lstStyle/>
                    <a:p>
                      <a:pPr algn="ctr"/>
                      <a:r>
                        <a:rPr kumimoji="1" lang="ja-JP" altLang="en-US" sz="1600" dirty="0"/>
                        <a:t>五</a:t>
                      </a:r>
                    </a:p>
                  </a:txBody>
                  <a:tcPr/>
                </a:tc>
                <a:tc>
                  <a:txBody>
                    <a:bodyPr/>
                    <a:lstStyle/>
                    <a:p>
                      <a:pPr algn="ctr"/>
                      <a:r>
                        <a:rPr kumimoji="1" lang="ja-JP" altLang="en-US" sz="1600" b="0" i="0" kern="1200" dirty="0">
                          <a:solidFill>
                            <a:schemeClr val="dk1"/>
                          </a:solidFill>
                          <a:effectLst/>
                          <a:latin typeface="+mn-lt"/>
                          <a:ea typeface="+mn-ea"/>
                          <a:cs typeface="+mn-cs"/>
                        </a:rPr>
                        <a:t>〇・二〇〇</a:t>
                      </a:r>
                      <a:endParaRPr kumimoji="1" lang="ja-JP" altLang="en-US" sz="1600" dirty="0"/>
                    </a:p>
                  </a:txBody>
                  <a:tcPr/>
                </a:tc>
                <a:extLst>
                  <a:ext uri="{0D108BD9-81ED-4DB2-BD59-A6C34878D82A}">
                    <a16:rowId xmlns:a16="http://schemas.microsoft.com/office/drawing/2014/main" val="3454038815"/>
                  </a:ext>
                </a:extLst>
              </a:tr>
              <a:tr h="346166">
                <a:tc>
                  <a:txBody>
                    <a:bodyPr/>
                    <a:lstStyle/>
                    <a:p>
                      <a:pPr algn="ctr"/>
                      <a:r>
                        <a:rPr kumimoji="1" lang="ja-JP" altLang="en-US" sz="1600" dirty="0"/>
                        <a:t>六</a:t>
                      </a:r>
                    </a:p>
                  </a:txBody>
                  <a:tcPr/>
                </a:tc>
                <a:tc>
                  <a:txBody>
                    <a:bodyPr/>
                    <a:lstStyle/>
                    <a:p>
                      <a:pPr algn="ctr"/>
                      <a:r>
                        <a:rPr kumimoji="1" lang="ja-JP" altLang="en-US" sz="1600" b="0" i="0" kern="1200" dirty="0">
                          <a:solidFill>
                            <a:schemeClr val="dk1"/>
                          </a:solidFill>
                          <a:effectLst/>
                          <a:latin typeface="+mn-lt"/>
                          <a:ea typeface="+mn-ea"/>
                          <a:cs typeface="+mn-cs"/>
                        </a:rPr>
                        <a:t>〇・一六七</a:t>
                      </a:r>
                      <a:endParaRPr kumimoji="1" lang="ja-JP" altLang="en-US" sz="1600" dirty="0"/>
                    </a:p>
                  </a:txBody>
                  <a:tcPr/>
                </a:tc>
                <a:extLst>
                  <a:ext uri="{0D108BD9-81ED-4DB2-BD59-A6C34878D82A}">
                    <a16:rowId xmlns:a16="http://schemas.microsoft.com/office/drawing/2014/main" val="3428050543"/>
                  </a:ext>
                </a:extLst>
              </a:tr>
              <a:tr h="346166">
                <a:tc>
                  <a:txBody>
                    <a:bodyPr/>
                    <a:lstStyle/>
                    <a:p>
                      <a:pPr algn="ctr"/>
                      <a:r>
                        <a:rPr kumimoji="1" lang="ja-JP" altLang="en-US" sz="1600" dirty="0"/>
                        <a:t>七</a:t>
                      </a:r>
                    </a:p>
                  </a:txBody>
                  <a:tcPr/>
                </a:tc>
                <a:tc>
                  <a:txBody>
                    <a:bodyPr/>
                    <a:lstStyle/>
                    <a:p>
                      <a:pPr algn="ctr"/>
                      <a:r>
                        <a:rPr kumimoji="1" lang="ja-JP" altLang="en-US" sz="1600" b="0" i="0" kern="1200" dirty="0">
                          <a:solidFill>
                            <a:schemeClr val="dk1"/>
                          </a:solidFill>
                          <a:effectLst/>
                          <a:latin typeface="+mn-lt"/>
                          <a:ea typeface="+mn-ea"/>
                          <a:cs typeface="+mn-cs"/>
                        </a:rPr>
                        <a:t>〇・一四三</a:t>
                      </a:r>
                      <a:endParaRPr kumimoji="1" lang="ja-JP" altLang="en-US" sz="1600" dirty="0"/>
                    </a:p>
                  </a:txBody>
                  <a:tcPr/>
                </a:tc>
                <a:extLst>
                  <a:ext uri="{0D108BD9-81ED-4DB2-BD59-A6C34878D82A}">
                    <a16:rowId xmlns:a16="http://schemas.microsoft.com/office/drawing/2014/main" val="530120802"/>
                  </a:ext>
                </a:extLst>
              </a:tr>
            </a:tbl>
          </a:graphicData>
        </a:graphic>
      </p:graphicFrame>
      <p:sp>
        <p:nvSpPr>
          <p:cNvPr id="8" name="テキスト ボックス 7"/>
          <p:cNvSpPr txBox="1"/>
          <p:nvPr/>
        </p:nvSpPr>
        <p:spPr>
          <a:xfrm>
            <a:off x="743583" y="5306261"/>
            <a:ext cx="9272090" cy="1323439"/>
          </a:xfrm>
          <a:prstGeom prst="rect">
            <a:avLst/>
          </a:prstGeom>
          <a:noFill/>
        </p:spPr>
        <p:txBody>
          <a:bodyPr wrap="none" rtlCol="0">
            <a:spAutoFit/>
          </a:bodyPr>
          <a:lstStyle/>
          <a:p>
            <a:r>
              <a:rPr kumimoji="1" lang="en-US" altLang="ja-JP" sz="1600" dirty="0"/>
              <a:t>※</a:t>
            </a:r>
            <a:r>
              <a:rPr kumimoji="1" lang="ja-JP" altLang="en-US" sz="1600" b="1" dirty="0"/>
              <a:t>耐用年数</a:t>
            </a:r>
            <a:r>
              <a:rPr kumimoji="1" lang="ja-JP" altLang="en-US" sz="1600" dirty="0"/>
              <a:t>とは</a:t>
            </a:r>
            <a:r>
              <a:rPr kumimoji="1" lang="en-US" altLang="ja-JP" sz="1600" dirty="0"/>
              <a:t>…</a:t>
            </a:r>
            <a:r>
              <a:rPr lang="ja-JP" altLang="en-US" sz="1600" dirty="0"/>
              <a:t>減価償却の対象となる資産が使用に耐えうると予想される年数のこと</a:t>
            </a:r>
            <a:endParaRPr lang="en-US" altLang="ja-JP" sz="1600" dirty="0"/>
          </a:p>
          <a:p>
            <a:r>
              <a:rPr lang="ja-JP" altLang="en-US" sz="1600" dirty="0"/>
              <a:t>　　　　　　　　農業に使うトラクターや草刈機、運搬車といった主な農機具は、一律で７年</a:t>
            </a:r>
            <a:endParaRPr lang="en-US" altLang="ja-JP" sz="1600" dirty="0"/>
          </a:p>
          <a:p>
            <a:r>
              <a:rPr kumimoji="1" lang="ja-JP" altLang="en-US" sz="1600" dirty="0"/>
              <a:t>　　　　　　　　ビニールハウスは金属製が１４年、木造が５年、その他が８年 と決められている</a:t>
            </a:r>
            <a:endParaRPr kumimoji="1" lang="en-US" altLang="ja-JP" sz="1600" dirty="0"/>
          </a:p>
          <a:p>
            <a:endParaRPr kumimoji="1" lang="en-US" altLang="ja-JP" sz="1600" dirty="0"/>
          </a:p>
          <a:p>
            <a:r>
              <a:rPr kumimoji="1" lang="en-US" altLang="ja-JP" sz="1600" dirty="0"/>
              <a:t>※</a:t>
            </a:r>
            <a:r>
              <a:rPr kumimoji="1" lang="ja-JP" altLang="en-US" sz="1600" dirty="0"/>
              <a:t>耐用年数８年以上の物の償却率はご自身でご確認ください。</a:t>
            </a:r>
          </a:p>
        </p:txBody>
      </p:sp>
      <p:sp>
        <p:nvSpPr>
          <p:cNvPr id="9" name="大かっこ 8"/>
          <p:cNvSpPr/>
          <p:nvPr/>
        </p:nvSpPr>
        <p:spPr>
          <a:xfrm>
            <a:off x="512748" y="5306261"/>
            <a:ext cx="9639656" cy="1298961"/>
          </a:xfrm>
          <a:prstGeom prst="bracketPair">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196469498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589</TotalTime>
  <Words>636</Words>
  <Application>Microsoft Office PowerPoint</Application>
  <PresentationFormat>ワイド画面</PresentationFormat>
  <Paragraphs>100</Paragraphs>
  <Slides>5</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5</vt:i4>
      </vt:variant>
    </vt:vector>
  </HeadingPairs>
  <TitlesOfParts>
    <vt:vector size="9" baseType="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toyoAdmin</dc:creator>
  <cp:lastModifiedBy>橋本　実紗</cp:lastModifiedBy>
  <cp:revision>51</cp:revision>
  <cp:lastPrinted>2024-08-28T05:47:43Z</cp:lastPrinted>
  <dcterms:created xsi:type="dcterms:W3CDTF">2024-08-23T00:44:05Z</dcterms:created>
  <dcterms:modified xsi:type="dcterms:W3CDTF">2026-01-20T05:39:12Z</dcterms:modified>
</cp:coreProperties>
</file>